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256" r:id="rId2"/>
    <p:sldId id="258" r:id="rId3"/>
    <p:sldId id="295" r:id="rId4"/>
    <p:sldId id="297" r:id="rId5"/>
    <p:sldId id="261" r:id="rId6"/>
    <p:sldId id="262" r:id="rId7"/>
    <p:sldId id="264" r:id="rId8"/>
    <p:sldId id="268" r:id="rId9"/>
    <p:sldId id="300" r:id="rId10"/>
    <p:sldId id="271" r:id="rId11"/>
    <p:sldId id="304" r:id="rId12"/>
    <p:sldId id="273" r:id="rId13"/>
    <p:sldId id="305" r:id="rId14"/>
    <p:sldId id="301" r:id="rId15"/>
    <p:sldId id="277" r:id="rId16"/>
    <p:sldId id="306" r:id="rId17"/>
    <p:sldId id="315" r:id="rId18"/>
    <p:sldId id="316" r:id="rId19"/>
    <p:sldId id="317" r:id="rId20"/>
    <p:sldId id="318" r:id="rId21"/>
    <p:sldId id="307" r:id="rId22"/>
    <p:sldId id="308" r:id="rId23"/>
    <p:sldId id="289" r:id="rId24"/>
    <p:sldId id="322" r:id="rId25"/>
    <p:sldId id="323" r:id="rId26"/>
    <p:sldId id="311" r:id="rId27"/>
    <p:sldId id="326" r:id="rId28"/>
    <p:sldId id="328" r:id="rId29"/>
    <p:sldId id="329" r:id="rId30"/>
    <p:sldId id="330" r:id="rId31"/>
    <p:sldId id="331" r:id="rId32"/>
    <p:sldId id="332" r:id="rId33"/>
  </p:sldIdLst>
  <p:sldSz cx="9144000" cy="6858000" type="screen4x3"/>
  <p:notesSz cx="6858000" cy="9144000"/>
  <p:custDataLst>
    <p:tags r:id="rId36"/>
  </p:custDataLst>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2pPr>
    <a:lvl3pPr marL="9144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3pPr>
    <a:lvl4pPr marL="13716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4pPr>
    <a:lvl5pPr marL="1828800" algn="r" rtl="0" eaLnBrk="0" fontAlgn="base" hangingPunct="0">
      <a:spcBef>
        <a:spcPct val="0"/>
      </a:spcBef>
      <a:spcAft>
        <a:spcPct val="0"/>
      </a:spcAft>
      <a:defRPr sz="2400" kern="1200">
        <a:solidFill>
          <a:schemeClr val="tx1"/>
        </a:solidFill>
        <a:latin typeface="Arial" pitchFamily="34" charset="0"/>
        <a:ea typeface="+mn-ea"/>
        <a:cs typeface="Arial" pitchFamily="34" charset="0"/>
      </a:defRPr>
    </a:lvl5pPr>
    <a:lvl6pPr marL="2286000" algn="r" defTabSz="914400" rtl="1" eaLnBrk="1" latinLnBrk="0" hangingPunct="1">
      <a:defRPr sz="2400" kern="1200">
        <a:solidFill>
          <a:schemeClr val="tx1"/>
        </a:solidFill>
        <a:latin typeface="Arial" pitchFamily="34" charset="0"/>
        <a:ea typeface="+mn-ea"/>
        <a:cs typeface="Arial" pitchFamily="34" charset="0"/>
      </a:defRPr>
    </a:lvl6pPr>
    <a:lvl7pPr marL="2743200" algn="r" defTabSz="914400" rtl="1" eaLnBrk="1" latinLnBrk="0" hangingPunct="1">
      <a:defRPr sz="2400" kern="1200">
        <a:solidFill>
          <a:schemeClr val="tx1"/>
        </a:solidFill>
        <a:latin typeface="Arial" pitchFamily="34" charset="0"/>
        <a:ea typeface="+mn-ea"/>
        <a:cs typeface="Arial" pitchFamily="34" charset="0"/>
      </a:defRPr>
    </a:lvl7pPr>
    <a:lvl8pPr marL="3200400" algn="r" defTabSz="914400" rtl="1" eaLnBrk="1" latinLnBrk="0" hangingPunct="1">
      <a:defRPr sz="2400" kern="1200">
        <a:solidFill>
          <a:schemeClr val="tx1"/>
        </a:solidFill>
        <a:latin typeface="Arial" pitchFamily="34" charset="0"/>
        <a:ea typeface="+mn-ea"/>
        <a:cs typeface="Arial" pitchFamily="34" charset="0"/>
      </a:defRPr>
    </a:lvl8pPr>
    <a:lvl9pPr marL="3657600" algn="r" defTabSz="914400" rtl="1" eaLnBrk="1" latinLnBrk="0" hangingPunct="1">
      <a:defRPr sz="2400"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eshe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66"/>
    <a:srgbClr val="F9D209"/>
    <a:srgbClr val="009247"/>
    <a:srgbClr val="FFECD7"/>
    <a:srgbClr val="0060AF"/>
    <a:srgbClr val="FFE5C1"/>
    <a:srgbClr val="F7955A"/>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6" autoAdjust="0"/>
    <p:restoredTop sz="93478" autoAdjust="0"/>
  </p:normalViewPr>
  <p:slideViewPr>
    <p:cSldViewPr snapToGrid="0">
      <p:cViewPr>
        <p:scale>
          <a:sx n="100" d="100"/>
          <a:sy n="100" d="100"/>
        </p:scale>
        <p:origin x="-378" y="-120"/>
      </p:cViewPr>
      <p:guideLst>
        <p:guide orient="horz" pos="988"/>
        <p:guide orient="horz" pos="704"/>
        <p:guide orient="horz" pos="3272"/>
        <p:guide pos="2866"/>
        <p:guide pos="114"/>
        <p:guide pos="288"/>
        <p:guide pos="601"/>
        <p:guide pos="821"/>
        <p:guide pos="4657"/>
        <p:guide pos="1754"/>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5" d="100"/>
        <a:sy n="75" d="100"/>
      </p:scale>
      <p:origin x="0" y="0"/>
    </p:cViewPr>
  </p:sorterViewPr>
  <p:notesViewPr>
    <p:cSldViewPr snapToGrid="0">
      <p:cViewPr varScale="1">
        <p:scale>
          <a:sx n="96" d="100"/>
          <a:sy n="96" d="100"/>
        </p:scale>
        <p:origin x="-245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10-05T14:05:26.671" idx="1">
    <p:pos x="116" y="2322"/>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2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4628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a:p>
        </p:txBody>
      </p:sp>
      <p:sp>
        <p:nvSpPr>
          <p:cNvPr id="4628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Times New Roman" pitchFamily="18" charset="0"/>
              </a:defRPr>
            </a:lvl1pPr>
          </a:lstStyle>
          <a:p>
            <a:pPr>
              <a:defRPr/>
            </a:pPr>
            <a:fld id="{B12EBBB5-4463-47BA-BA21-06F06CE51C0A}" type="slidenum">
              <a:rPr lang="ar-SA"/>
              <a:pPr>
                <a:defRPr/>
              </a:pPr>
              <a:t>‹#›</a:t>
            </a:fld>
            <a:endParaRPr lang="en-US"/>
          </a:p>
        </p:txBody>
      </p:sp>
    </p:spTree>
    <p:extLst>
      <p:ext uri="{BB962C8B-B14F-4D97-AF65-F5344CB8AC3E}">
        <p14:creationId xmlns:p14="http://schemas.microsoft.com/office/powerpoint/2010/main" xmlns="" val="4077620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65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5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5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65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fld id="{6F71F661-BD8C-4ADC-BC91-C48889D41EF6}" type="slidenum">
              <a:rPr lang="ar-SA"/>
              <a:pPr>
                <a:defRPr/>
              </a:pPr>
              <a:t>‹#›</a:t>
            </a:fld>
            <a:endParaRPr lang="en-US"/>
          </a:p>
        </p:txBody>
      </p:sp>
    </p:spTree>
    <p:extLst>
      <p:ext uri="{BB962C8B-B14F-4D97-AF65-F5344CB8AC3E}">
        <p14:creationId xmlns:p14="http://schemas.microsoft.com/office/powerpoint/2010/main" xmlns="" val="2170500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C59F0BB1-CB4D-4585-A856-4D5FC6622188}" type="slidenum">
              <a:rPr lang="ar-SA" smtClean="0"/>
              <a:pPr>
                <a:defRPr/>
              </a:pPr>
              <a:t>1</a:t>
            </a:fld>
            <a:endParaRPr lang="en-US" smtClean="0">
              <a:cs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E4C1BE22-F067-4B1D-9EEC-C62A490CD24C}" type="slidenum">
              <a:rPr lang="ar-SA" smtClean="0"/>
              <a:pPr>
                <a:defRPr/>
              </a:pPr>
              <a:t>10</a:t>
            </a:fld>
            <a:endParaRPr lang="en-US" smtClean="0">
              <a:cs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idea that a freshwater fish never drinks can be conceptually challenging, especially for students who have heard the old saying “drinks like a fish”! Consider introducing your discussion of osmoregulation with this remarkable and seemingly counterintuitive fact in order to generate interest.</a:t>
            </a:r>
          </a:p>
          <a:p>
            <a:pPr eaLnBrk="1" hangingPunct="1"/>
            <a:endParaRPr lang="en-US" smtClean="0"/>
          </a:p>
          <a:p>
            <a:pPr eaLnBrk="1" hangingPunct="1"/>
            <a:r>
              <a:rPr lang="en-US" b="1" smtClean="0"/>
              <a:t>Teaching Tips</a:t>
            </a:r>
          </a:p>
          <a:p>
            <a:pPr eaLnBrk="1" hangingPunct="1"/>
            <a:r>
              <a:rPr lang="en-US" smtClean="0"/>
              <a:t>1. Students may better understand the challenges of osmoregulation in freshwater fish if they are reminded of what occurs when humans soak their hands in water. Students will likely recall that this causes the skin on their hands to wrinkle, and some may have noticed that their skin wrinkles even faster in soapy water. Skin absorbs water by osmosis (just as a freshwater fish gains water). Oils on our skin reduce the influx of water. Soapy water, which washes away these oils, speeds up the process. The wrinkling occurs because the skin can expand only in certain areas, creating puckers.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54975EF3-80F6-46A9-B03D-3AC0363E3FD2}" type="slidenum">
              <a:rPr lang="ar-SA" smtClean="0"/>
              <a:pPr>
                <a:defRPr/>
              </a:pPr>
              <a:t>11</a:t>
            </a:fld>
            <a:endParaRPr 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Figure 25.4A Osmoregulation in a perch, a freshwater fish.</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25A596F-35E2-48A2-94A7-DFF93563D879}" type="slidenum">
              <a:rPr lang="ar-SA" smtClean="0"/>
              <a:pPr>
                <a:defRPr/>
              </a:pPr>
              <a:t>12</a:t>
            </a:fld>
            <a:endParaRPr 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idea that a freshwater fish never drinks can be conceptually challenging, especially for students who have heard the old saying “drinks like a fish”! Consider introducing your discussion of osmoregulation with this remarkable and seemingly counterintuitive fact in order to generate interest.</a:t>
            </a:r>
          </a:p>
          <a:p>
            <a:pPr eaLnBrk="1" hangingPunct="1"/>
            <a:endParaRPr lang="en-US" smtClean="0"/>
          </a:p>
          <a:p>
            <a:pPr eaLnBrk="1" hangingPunct="1"/>
            <a:r>
              <a:rPr lang="en-US" b="1" smtClean="0"/>
              <a:t>Teaching Tips</a:t>
            </a:r>
          </a:p>
          <a:p>
            <a:pPr eaLnBrk="1" hangingPunct="1"/>
            <a:r>
              <a:rPr lang="en-US" smtClean="0"/>
              <a:t>1. Students may better understand the challenges of osmoregulation in freshwater fish if they are reminded of what occurs when humans soak their hands in water. Students will likely recall that this causes the skin on their hands to wrinkle, and some may have noticed that their skin wrinkles even faster in soapy water. Skin absorbs water by osmosis (just as a freshwater fish gains water). Oils on our skin reduce the influx of water. Soapy water, which washes away these oils, speeds up the process. The wrinkling occurs because the skin can expand only in certain areas, creating puckers.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436C0421-9DF1-477B-9F4B-570BD0A86479}" type="slidenum">
              <a:rPr lang="ar-SA" smtClean="0"/>
              <a:pPr>
                <a:defRPr/>
              </a:pPr>
              <a:t>13</a:t>
            </a:fld>
            <a:endParaRPr 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Figure 25.4B Osmoregulation in a cod, a saltwater fish.</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EF34B6E7-65D7-4F5B-974F-03499D4A5DF2}" type="slidenum">
              <a:rPr lang="ar-SA" smtClean="0"/>
              <a:pPr>
                <a:defRPr/>
              </a:pPr>
              <a:t>14</a:t>
            </a:fld>
            <a:endParaRPr 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endParaRPr lang="en-US" smtClean="0"/>
          </a:p>
          <a:p>
            <a:pPr eaLnBrk="1" hangingPunct="1"/>
            <a:r>
              <a:rPr lang="en-US" b="1" smtClean="0"/>
              <a:t>Teaching Tips</a:t>
            </a:r>
          </a:p>
          <a:p>
            <a:pPr eaLnBrk="1" hangingPunct="1"/>
            <a:r>
              <a:rPr lang="en-US" smtClean="0"/>
              <a:t>1. Student experience with osmoregulation not pertaining to their own bodies may be quite limited. However, many students are familiar with the pasty white color of bird droppings. Consider beginning your discussion of nitrogenous wastes by asking your class to explain why bird droppings are white.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48ACB2BA-1AF8-41FF-9B90-C848E3819826}" type="slidenum">
              <a:rPr lang="ar-SA" smtClean="0"/>
              <a:pPr>
                <a:defRPr/>
              </a:pPr>
              <a:t>15</a:t>
            </a:fld>
            <a:endParaRPr 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Times" pitchFamily="48" charset="0"/>
              </a:rPr>
              <a:t>Figure 25.5 Nitrogen-containing metabolic waste products.</a:t>
            </a:r>
          </a:p>
          <a:p>
            <a:pPr eaLnBrk="1" hangingPunct="1"/>
            <a:endParaRPr lang="en-US" smtClean="0">
              <a:latin typeface="Times" pitchFamily="4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ACAC2323-4CB0-4626-A040-7CBEBD762AC4}" type="slidenum">
              <a:rPr lang="ar-SA" smtClean="0"/>
              <a:pPr>
                <a:defRPr/>
              </a:pPr>
              <a:t>16</a:t>
            </a:fld>
            <a:endParaRPr lang="en-US" smtClean="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r>
              <a:rPr lang="en-US" smtClean="0"/>
              <a:t>2. Before addressing the human urinary system, challenge each student in your class to explain how a drink of water may end up as urine. Consider having each students write out their answer on a 3 </a:t>
            </a:r>
            <a:r>
              <a:rPr lang="en-US" smtClean="0">
                <a:sym typeface="Symbol" pitchFamily="18" charset="2"/>
              </a:rPr>
              <a:t></a:t>
            </a:r>
            <a:r>
              <a:rPr lang="en-US" smtClean="0"/>
              <a:t> 5 card in class. This quick survey will likely reveal misunderstandings that would otherwise be concealed by quiet students’ reluctance to speak up. Students might suggest that some sort of tube transports fluid from the digestive tract to the kidneys or urinary bladder. Such surveys provide a useful means of gauging the initial assumptions of your students as they approach a new subject.</a:t>
            </a:r>
          </a:p>
          <a:p>
            <a:pPr eaLnBrk="1" hangingPunct="1"/>
            <a:endParaRPr lang="en-US" smtClean="0"/>
          </a:p>
          <a:p>
            <a:pPr eaLnBrk="1" hangingPunct="1"/>
            <a:r>
              <a:rPr lang="en-US" b="1" smtClean="0"/>
              <a:t>Teaching Tips</a:t>
            </a:r>
          </a:p>
          <a:p>
            <a:pPr eaLnBrk="1" hangingPunct="1"/>
            <a:r>
              <a:rPr lang="en-US" smtClean="0"/>
              <a:t>1. A moderately full human urinary bladder holds about 500 ml (or 1 pint) of fluid. The bladder’s maximum capacity may be up to double that volume, although if overdistended, it may burst!</a:t>
            </a:r>
          </a:p>
          <a:p>
            <a:pPr eaLnBrk="1" hangingPunct="1"/>
            <a:r>
              <a:rPr lang="en-US" smtClean="0"/>
              <a:t>2. Students must understand that blood consists of two main components, cells and plasma. If your course has not covered Chapter 23, consider assigning Module 23.12 to ensure that they have this important background knowledge.</a:t>
            </a:r>
          </a:p>
          <a:p>
            <a:pPr eaLnBrk="1" hangingPunct="1"/>
            <a:r>
              <a:rPr lang="en-US" smtClean="0"/>
              <a:t>3. During the production of urine, blood cells remain within blood vessels, and components of the plasma are filtered out and selectively reabsorbed. Students may appreciate your making this important distinction early on in the discussion of renal functions.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97DAFE6-6C14-49FA-A246-945110C47312}" type="slidenum">
              <a:rPr lang="ar-SA" smtClean="0"/>
              <a:pPr>
                <a:defRPr/>
              </a:pPr>
              <a:t>17</a:t>
            </a:fld>
            <a:endParaRPr 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Times" pitchFamily="48" charset="0"/>
              </a:rPr>
              <a:t>Figure 25.6 Anatomy of the human excretory system. </a:t>
            </a:r>
            <a:r>
              <a:rPr lang="ar-SA" sz="3200" b="1" smtClean="0">
                <a:cs typeface="Times New Roman" pitchFamily="18" charset="0"/>
              </a:rPr>
              <a:t>تشريح الجهاز الاخراجي في الانسان</a:t>
            </a:r>
            <a:r>
              <a:rPr lang="ar-SA" smtClean="0">
                <a:cs typeface="Times New Roman" pitchFamily="18" charset="0"/>
              </a:rPr>
              <a:t> </a:t>
            </a:r>
            <a:r>
              <a:rPr lang="en-US" smtClean="0">
                <a:cs typeface="Times New Roman" pitchFamily="18" charset="0"/>
              </a:rPr>
              <a:t> </a:t>
            </a:r>
            <a:endParaRPr lang="en-US" smtClean="0">
              <a:latin typeface="Times" pitchFamily="48" charset="0"/>
            </a:endParaRP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F51F723B-AC68-4A1D-9247-72303712B8AC}" type="slidenum">
              <a:rPr lang="ar-SA" smtClean="0"/>
              <a:pPr>
                <a:defRPr/>
              </a:pPr>
              <a:t>18</a:t>
            </a:fld>
            <a:endParaRPr 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Times" pitchFamily="48" charset="0"/>
              </a:rPr>
              <a:t>Figure 25.6 Anatomy of the human excretory system.     </a:t>
            </a:r>
            <a:r>
              <a:rPr lang="ar-SA" smtClean="0">
                <a:latin typeface="Times" pitchFamily="48" charset="0"/>
              </a:rPr>
              <a:t>قطاع طولي في الكلية) </a:t>
            </a:r>
            <a:r>
              <a:rPr lang="en-US" smtClean="0">
                <a:latin typeface="Times" pitchFamily="48" charset="0"/>
              </a:rPr>
              <a:t>)</a:t>
            </a:r>
            <a:r>
              <a:rPr lang="ar-SA" sz="3200" b="1" smtClean="0">
                <a:cs typeface="Times New Roman" pitchFamily="18" charset="0"/>
              </a:rPr>
              <a:t>تشريح الجهاز الاخراجي في الانسان</a:t>
            </a:r>
            <a:r>
              <a:rPr lang="ar-SA" smtClean="0">
                <a:cs typeface="Times New Roman" pitchFamily="18" charset="0"/>
              </a:rPr>
              <a:t> </a:t>
            </a:r>
            <a:r>
              <a:rPr lang="en-US" smtClean="0">
                <a:cs typeface="Times New Roman" pitchFamily="18" charset="0"/>
              </a:rPr>
              <a:t> </a:t>
            </a:r>
            <a:endParaRPr lang="en-US" smtClean="0">
              <a:latin typeface="Times" pitchFamily="48" charset="0"/>
            </a:endParaRP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B7C2F3C1-9B44-4023-98C0-4DD90443FA40}" type="slidenum">
              <a:rPr lang="ar-SA" smtClean="0"/>
              <a:pPr>
                <a:defRPr/>
              </a:pPr>
              <a:t>19</a:t>
            </a:fld>
            <a:endParaRPr 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Times" pitchFamily="48" charset="0"/>
              </a:rPr>
              <a:t>Figure 25.6 Anatomy of the human excretory system.  </a:t>
            </a:r>
            <a:r>
              <a:rPr lang="ar-SA" smtClean="0">
                <a:latin typeface="Times" pitchFamily="48" charset="0"/>
              </a:rPr>
              <a:t>قطاع عرضي في الكلية) </a:t>
            </a:r>
            <a:r>
              <a:rPr lang="en-US" smtClean="0">
                <a:latin typeface="Times" pitchFamily="48" charset="0"/>
              </a:rPr>
              <a:t>)</a:t>
            </a:r>
            <a:r>
              <a:rPr lang="ar-SA" smtClean="0">
                <a:latin typeface="Times" pitchFamily="48" charset="0"/>
              </a:rPr>
              <a:t> </a:t>
            </a:r>
            <a:r>
              <a:rPr lang="en-US" smtClean="0">
                <a:latin typeface="Times" pitchFamily="48" charset="0"/>
              </a:rPr>
              <a:t> </a:t>
            </a:r>
            <a:r>
              <a:rPr lang="ar-SA" sz="3200" b="1" smtClean="0">
                <a:cs typeface="Times New Roman" pitchFamily="18" charset="0"/>
              </a:rPr>
              <a:t>تشريح الجهاز الاخراجي في الانسان</a:t>
            </a:r>
            <a:endParaRPr lang="en-US" smtClean="0">
              <a:latin typeface="Times" pitchFamily="48" charset="0"/>
            </a:endParaRP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90B8A5FF-7E40-4B8D-9382-FBF60249BEC0}" type="slidenum">
              <a:rPr lang="ar-SA" smtClean="0"/>
              <a:pPr>
                <a:defRPr/>
              </a:pPr>
              <a:t>2</a:t>
            </a:fld>
            <a:endParaRPr lang="en-US" smtClean="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latin typeface="Times" pitchFamily="48" charset="0"/>
              </a:rPr>
              <a:t>The concept of homeostasis may be new to some students, who have never considered how organisms maintain their structure and physiology. Analogies to other systems that engage in self-regulation can help, such as the water regulation of a toilet or the temperature regulation of a furnace.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CFEBBFC-DFF0-4BE8-B3A9-C95D4F61FCF4}" type="slidenum">
              <a:rPr lang="ar-SA" smtClean="0"/>
              <a:pPr>
                <a:defRPr/>
              </a:pPr>
              <a:t>20</a:t>
            </a:fld>
            <a:endParaRPr 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Times" pitchFamily="48" charset="0"/>
              </a:rPr>
              <a:t>Figure 25.6 Anatomy of the human excretory system.  </a:t>
            </a:r>
            <a:r>
              <a:rPr lang="ar-SA" smtClean="0">
                <a:latin typeface="Times" pitchFamily="48" charset="0"/>
              </a:rPr>
              <a:t>رسم توضيحي للوحدة البولية)</a:t>
            </a:r>
            <a:r>
              <a:rPr lang="en-US" smtClean="0">
                <a:latin typeface="Times" pitchFamily="48" charset="0"/>
              </a:rPr>
              <a:t>) </a:t>
            </a:r>
            <a:r>
              <a:rPr lang="ar-SA" sz="3200" b="1" smtClean="0">
                <a:cs typeface="Times New Roman" pitchFamily="18" charset="0"/>
              </a:rPr>
              <a:t>تشريح الجهاز الاخراجي في الانسان</a:t>
            </a:r>
            <a:r>
              <a:rPr lang="en-US" sz="3200" b="1" smtClean="0">
                <a:cs typeface="Times New Roman" pitchFamily="18" charset="0"/>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BFA651FF-09AB-4D06-A289-FD753C84D402}" type="slidenum">
              <a:rPr lang="ar-SA" smtClean="0"/>
              <a:pPr>
                <a:defRPr/>
              </a:pPr>
              <a:t>21</a:t>
            </a:fld>
            <a:endParaRPr 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lnSpc>
                <a:spcPct val="90000"/>
              </a:lnSpc>
            </a:pPr>
            <a:r>
              <a:rPr lang="en-US" b="1" smtClean="0"/>
              <a:t>Student Misconceptions and Concerns</a:t>
            </a:r>
          </a:p>
          <a:p>
            <a:pPr eaLnBrk="1" hangingPunct="1">
              <a:lnSpc>
                <a:spcPct val="90000"/>
              </a:lnSpc>
            </a:pPr>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lnSpc>
                <a:spcPct val="90000"/>
              </a:lnSpc>
            </a:pPr>
            <a:endParaRPr lang="en-US" smtClean="0"/>
          </a:p>
          <a:p>
            <a:pPr eaLnBrk="1" hangingPunct="1">
              <a:lnSpc>
                <a:spcPct val="90000"/>
              </a:lnSpc>
            </a:pPr>
            <a:r>
              <a:rPr lang="en-US" b="1" smtClean="0"/>
              <a:t>Teaching Tips</a:t>
            </a:r>
          </a:p>
          <a:p>
            <a:pPr eaLnBrk="1" hangingPunct="1">
              <a:lnSpc>
                <a:spcPct val="90000"/>
              </a:lnSpc>
            </a:pPr>
            <a:r>
              <a:rPr lang="en-US" smtClean="0"/>
              <a:t>1. Students must understand that blood consists of two main components, cells and plasma. If your course has not covered Chapter 23, consider assigning Module 23.12 to ensure that they have this important background knowledge.</a:t>
            </a:r>
          </a:p>
          <a:p>
            <a:pPr eaLnBrk="1" hangingPunct="1">
              <a:lnSpc>
                <a:spcPct val="90000"/>
              </a:lnSpc>
            </a:pPr>
            <a:r>
              <a:rPr lang="en-US" smtClean="0"/>
              <a:t>2. During the production of urine, blood cells remain within blood vessels, and components of the plasma are filtered out and selectively reabsorbed. Students may appreciate your making this important distinction early on in the discussion of renal functions.</a:t>
            </a:r>
          </a:p>
          <a:p>
            <a:pPr eaLnBrk="1" hangingPunct="1">
              <a:lnSpc>
                <a:spcPct val="90000"/>
              </a:lnSpc>
            </a:pPr>
            <a:r>
              <a:rPr lang="en-US" smtClean="0"/>
              <a:t>3. Some drugs are excreted in urine. This is the basis of drug testing using samples of a person’s urine. Making this simple connection can help generate interest and improve comprehension in your students.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A4F9A664-724C-4A86-B904-B77D7BE18EE0}" type="slidenum">
              <a:rPr lang="ar-SA" smtClean="0"/>
              <a:pPr>
                <a:defRPr/>
              </a:pPr>
              <a:t>22</a:t>
            </a:fld>
            <a:endParaRPr 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Figure 25.7 Major processes of the urinary system. </a:t>
            </a:r>
            <a:r>
              <a:rPr lang="ar-SA" sz="1400" b="1" smtClean="0">
                <a:cs typeface="Times New Roman" pitchFamily="18" charset="0"/>
              </a:rPr>
              <a:t>العلميات الرئيسية للجهاز البولي</a:t>
            </a:r>
            <a:r>
              <a:rPr lang="ar-SA" smtClean="0">
                <a:cs typeface="Times New Roman" pitchFamily="18" charset="0"/>
              </a:rPr>
              <a:t>  </a:t>
            </a:r>
            <a:endParaRPr lang="en-US" smtClean="0">
              <a:cs typeface="Times New Roman" pitchFamily="18" charset="0"/>
            </a:endParaRP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p>
            <a:pPr>
              <a:defRPr/>
            </a:pPr>
            <a:fld id="{0730F60D-CD73-4DBF-B1DF-FADAFC20CA36}" type="slidenum">
              <a:rPr lang="ar-SA" smtClean="0"/>
              <a:pPr>
                <a:defRPr/>
              </a:pPr>
              <a:t>23</a:t>
            </a:fld>
            <a:endParaRPr 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pPr eaLnBrk="1" hangingPunct="1"/>
            <a:endParaRPr lang="en-US" smtClean="0"/>
          </a:p>
          <a:p>
            <a:pPr eaLnBrk="1" hangingPunct="1"/>
            <a:r>
              <a:rPr lang="en-US" b="1" smtClean="0"/>
              <a:t>Teaching Tips</a:t>
            </a:r>
          </a:p>
          <a:p>
            <a:pPr eaLnBrk="1" hangingPunct="1"/>
            <a:r>
              <a:rPr lang="en-US" smtClean="0"/>
              <a:t>1. Some drugs are excreted in urine. This is the basis of drug testing using samples of a person’s urine. Making this simple connection can help generate interest and improve comprehension in your students.</a:t>
            </a:r>
          </a:p>
          <a:p>
            <a:pPr eaLnBrk="1" hangingPunct="1"/>
            <a:r>
              <a:rPr lang="en-US" smtClean="0"/>
              <a:t>2. Students may be particularly interested in the diuretic effects of alcohol and caffeine. The text notes that the diuretic effects of alcohol may contribute to some of the symptoms of a hangover. However, the concentration of alcohol and caffeine are important factors. Higher urine output resulting from the high consumption of low-alcohol (1–5%) beer may largely be the consequence of increased water consumption. Drinks with higher alcohol levels, such as shots of hard liquor (gin, vodka, whiskey) or higher caffeine levels (espresso) and low fluid volume would be expected to better reveal the diuretic effects.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b="1" smtClean="0"/>
              <a:t>Student Misconceptions and Concerns </a:t>
            </a:r>
          </a:p>
          <a:p>
            <a:r>
              <a:rPr lang="en-US" smtClean="0"/>
              <a:t>1. The kidney’s role in filtration and selective reabsorption may initially be confusing to many students. The process is a bit like cleaning up a closet by removing all the contents and then selectively returning to it what you wish to store.</a:t>
            </a:r>
          </a:p>
          <a:p>
            <a:endParaRPr lang="en-US" smtClean="0">
              <a:latin typeface="Times" pitchFamily="48" charset="0"/>
            </a:endParaRPr>
          </a:p>
          <a:p>
            <a:r>
              <a:rPr lang="en-US" b="1" smtClean="0">
                <a:latin typeface="Times" pitchFamily="48" charset="0"/>
              </a:rPr>
              <a:t>Teaching Tips</a:t>
            </a:r>
          </a:p>
          <a:p>
            <a:r>
              <a:rPr lang="en-US" smtClean="0"/>
              <a:t>1. It is well established that the loss of one kidney in a human results in enlargement of the remaining kidney, a process known as compensatory hypertrophy. As your time permits, this can provide material for a class discussion or for a special-topic assignment for students with a particular interest.</a:t>
            </a:r>
          </a:p>
          <a:p>
            <a:r>
              <a:rPr lang="en-US" smtClean="0"/>
              <a:t>2. The unfortunate shortage of kidneys and other organs available for transplant is a major health issue. Consider discussing this problem with your class. Many state and federal organ donation organizations can by located by a quick Internet search. The National Kidney Foundation site www.kidney.org/atoz/atozTopic.cfm?topic</a:t>
            </a:r>
            <a:r>
              <a:rPr lang="en-US" smtClean="0">
                <a:cs typeface="Times New Roman" pitchFamily="18" charset="0"/>
              </a:rPr>
              <a:t>=</a:t>
            </a:r>
            <a:r>
              <a:rPr lang="en-US" smtClean="0"/>
              <a:t>11</a:t>
            </a:r>
            <a:r>
              <a:rPr lang="en-US" b="1" smtClean="0"/>
              <a:t>, </a:t>
            </a:r>
            <a:r>
              <a:rPr lang="en-US" smtClean="0"/>
              <a:t>includes information on kidney donation.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smtClean="0"/>
              <a:t>Figure 25.9 Kidney dialysis. </a:t>
            </a:r>
            <a:r>
              <a:rPr lang="ar-SA" sz="1400" b="1" smtClean="0">
                <a:cs typeface="Times New Roman" pitchFamily="18" charset="0"/>
              </a:rPr>
              <a:t>عملية غسل الكلى</a:t>
            </a:r>
            <a:r>
              <a:rPr lang="ar-SA" smtClean="0">
                <a:cs typeface="Times New Roman" pitchFamily="18" charset="0"/>
              </a:rPr>
              <a:t> </a:t>
            </a:r>
            <a:endParaRPr lang="en-US" smtClean="0">
              <a:cs typeface="Times New Roman" pitchFamily="18" charset="0"/>
            </a:endParaRPr>
          </a:p>
          <a:p>
            <a:endParaRPr lang="en-US" smtClean="0"/>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F68FD7FB-97BF-47A1-9491-B722660925F5}" type="slidenum">
              <a:rPr lang="ar-SA" smtClean="0"/>
              <a:pPr>
                <a:defRPr/>
              </a:pPr>
              <a:t>26</a:t>
            </a:fld>
            <a:endParaRPr 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4E447679-8AA1-4A36-B176-77B654A2DA8A}" type="slidenum">
              <a:rPr lang="ar-SA" smtClean="0"/>
              <a:pPr>
                <a:defRPr/>
              </a:pPr>
              <a:t>3</a:t>
            </a:fld>
            <a:endParaRPr lang="en-US" smtClean="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8D966B6D-E462-46E9-886B-5E09CE8921C4}" type="slidenum">
              <a:rPr lang="ar-SA" smtClean="0"/>
              <a:pPr>
                <a:defRPr/>
              </a:pPr>
              <a:t>4</a:t>
            </a:fld>
            <a:endParaRPr lang="en-US" smtClean="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t>Teaching Tips</a:t>
            </a:r>
          </a:p>
          <a:p>
            <a:pPr eaLnBrk="1" hangingPunct="1"/>
            <a:r>
              <a:rPr lang="en-US" smtClean="0"/>
              <a:t>1. The terms </a:t>
            </a:r>
            <a:r>
              <a:rPr lang="en-US" i="1" smtClean="0"/>
              <a:t>warm-blooded </a:t>
            </a:r>
            <a:r>
              <a:rPr lang="en-US" smtClean="0"/>
              <a:t>and </a:t>
            </a:r>
            <a:r>
              <a:rPr lang="en-US" i="1" smtClean="0"/>
              <a:t>cold-blooded </a:t>
            </a:r>
            <a:r>
              <a:rPr lang="en-US" smtClean="0"/>
              <a:t>are less precise than </a:t>
            </a:r>
            <a:r>
              <a:rPr lang="en-US" i="1" smtClean="0"/>
              <a:t>endotherm </a:t>
            </a:r>
            <a:r>
              <a:rPr lang="en-US" smtClean="0"/>
              <a:t>and </a:t>
            </a:r>
            <a:r>
              <a:rPr lang="en-US" i="1" smtClean="0"/>
              <a:t>ectotherm. </a:t>
            </a:r>
            <a:r>
              <a:rPr lang="en-US" smtClean="0"/>
              <a:t>Encourage students to discuss why the latter two terms are preferable.</a:t>
            </a:r>
          </a:p>
          <a:p>
            <a:pPr eaLnBrk="1" hangingPunct="1"/>
            <a:r>
              <a:rPr lang="en-US" smtClean="0"/>
              <a:t>2. Ask your students to explain the adaptive advantages of endothermy and ectothermy. You might prompt the discussion by noting that endotherms consume about 10 times as many calories as ectotherms of equivalent body mass. What advantages might be worth this additional “cost” for endotherms? </a:t>
            </a:r>
          </a:p>
          <a:p>
            <a:pPr eaLnBrk="1" hangingPunct="1"/>
            <a:r>
              <a:rPr lang="en-US" smtClean="0"/>
              <a:t>3. The heat generated by aerobic metabolism is analogous to the heat generated by the engine of an automobile. In both cases, the heat is a by-product of the process. In the winter, this excess heat helps keep the body and the interior of the car warm. In the summer, both the body and the automobile’s engine must work to keep from overheating.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916F06F-D9DC-4A29-AA2E-4B36E5192300}" type="slidenum">
              <a:rPr lang="ar-SA" smtClean="0"/>
              <a:pPr>
                <a:defRPr/>
              </a:pPr>
              <a:t>5</a:t>
            </a:fld>
            <a:endParaRPr lang="en-US"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latin typeface="Times" pitchFamily="48" charset="0"/>
            </a:endParaRPr>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53616B34-1489-48FE-933E-6B88C85345F8}" type="slidenum">
              <a:rPr lang="ar-SA" smtClean="0"/>
              <a:pPr>
                <a:defRPr/>
              </a:pPr>
              <a:t>6</a:t>
            </a:fld>
            <a:endParaRPr lang="en-US" smtClean="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DE762379-651A-4D99-A258-2BAD464BFD76}" type="slidenum">
              <a:rPr lang="ar-SA" smtClean="0"/>
              <a:pPr>
                <a:defRPr/>
              </a:pPr>
              <a:t>7</a:t>
            </a:fld>
            <a:endParaRPr lang="en-US" smtClean="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smtClean="0">
              <a:latin typeface="Times" pitchFamily="4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8D7EC95-D625-477E-909A-D1270A8AAA31}" type="slidenum">
              <a:rPr lang="ar-SA" smtClean="0"/>
              <a:pPr>
                <a:defRPr/>
              </a:pPr>
              <a:t>8</a:t>
            </a:fld>
            <a:endParaRPr 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1" smtClean="0"/>
              <a:t>Student Misconceptions and Concerns</a:t>
            </a:r>
          </a:p>
          <a:p>
            <a:pPr eaLnBrk="1" hangingPunct="1"/>
            <a:r>
              <a:rPr lang="en-US" smtClean="0"/>
              <a:t>1. The concept of homeostasis may be new to students, who have never considered how organisms must adjust to subtle changes in environmental conditions. Analogies to other systems that engage in self-regulation, such as the water regulation of a toilet or the temperature regulation of a furnace, may help. </a:t>
            </a:r>
          </a:p>
          <a:p>
            <a:pPr eaLnBrk="1" hangingPunct="1"/>
            <a:r>
              <a:rPr lang="en-US" smtClean="0"/>
              <a:t>2. One role of the circulatory system rarely discussed is the transport of heat. Blood vessels near the surface of the body expand when we are overheated, releasing some of this excess to the environment. Conversely, during periods of exposure to cold, blood is shunted away from the skin to conserve heat.</a:t>
            </a:r>
          </a:p>
          <a:p>
            <a:pPr eaLnBrk="1" hangingPunct="1"/>
            <a:endParaRPr lang="en-US" smtClean="0"/>
          </a:p>
          <a:p>
            <a:pPr eaLnBrk="1" hangingPunct="1"/>
            <a:r>
              <a:rPr lang="en-US" b="1" smtClean="0">
                <a:latin typeface="Times" pitchFamily="48" charset="0"/>
              </a:rPr>
              <a:t>Teaching Tips</a:t>
            </a:r>
          </a:p>
          <a:p>
            <a:pPr eaLnBrk="1" hangingPunct="1"/>
            <a:r>
              <a:rPr lang="en-US" smtClean="0"/>
              <a:t>1. Have students list the many factors that affect heat gain and loss during periods of physical activity, then have them identify which of the four physical processes for exchanging heat are involved. The factors include (a) the person’s physical condition, (b) the level of physical activity, (c) the age of the person (younger people tend to have higher metabolic rates), (d) the person’s level of hydration (which in turn affects the amount of sweating and evaporative cooling), (e) the external level of humidity (higher levels decrease evaporative cooling), (f) the intensity of the wind (greater intensity promotes evaporative cooling), (g) the intensity of sunlight, and (h) the color of the person’s clothing (which affects the amount of light energy the body absorbs).</a:t>
            </a:r>
          </a:p>
          <a:p>
            <a:pPr eaLnBrk="1" hangingPunct="1"/>
            <a:r>
              <a:rPr lang="en-US" smtClean="0"/>
              <a:t>2. You can extend the exercise above by challenging your class to identify environmental conditions when it would be too hot to play an outdoor sport. That is, when as a parent or coach would you want to prevent practice or a game because it is dangerously hot?</a:t>
            </a:r>
          </a:p>
          <a:p>
            <a:pPr eaLnBrk="1" hangingPunct="1"/>
            <a:r>
              <a:rPr lang="en-US" smtClean="0"/>
              <a:t>3. As an alternative to the above, challenge students to identify a human example of each of the four physical processes that involve heat exchange with the environment (Module 25.3) and that promote thermoregulation (Module 25.4). Or, to check student comprehension, describe such examples and challenge the class to match the examples to the correct terminology.</a:t>
            </a:r>
          </a:p>
          <a:p>
            <a:pPr eaLnBrk="1" hangingPunct="1"/>
            <a:r>
              <a:rPr lang="en-US" smtClean="0"/>
              <a:t>4. Some students will be familiar with the type of foam insulation wrap surrounding interior pipes. These forms of insulation are especially necessary when hot- and cold water pipes run parallel and in close proximity to each other. Without the insulation, heat would be easily transferred from hot-water to cold-water pipes, in a situation similar to countercurrent heat exchange systems in animals.</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FC651818-0D6C-4C29-9E2C-9B15771B642A}" type="slidenum">
              <a:rPr lang="ar-SA" smtClean="0"/>
              <a:pPr>
                <a:defRPr/>
              </a:pPr>
              <a:t>9</a:t>
            </a:fld>
            <a:endParaRPr lang="en-US" smtClean="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art_hires_leopardfront"/>
          <p:cNvPicPr>
            <a:picLocks noChangeAspect="1" noChangeArrowheads="1"/>
          </p:cNvPicPr>
          <p:nvPr userDrawn="1"/>
        </p:nvPicPr>
        <p:blipFill>
          <a:blip r:embed="rId2" cstate="print"/>
          <a:srcRect t="40196" b="4932"/>
          <a:stretch>
            <a:fillRect/>
          </a:stretch>
        </p:blipFill>
        <p:spPr bwMode="auto">
          <a:xfrm>
            <a:off x="3175" y="0"/>
            <a:ext cx="9140825" cy="6553200"/>
          </a:xfrm>
          <a:prstGeom prst="rect">
            <a:avLst/>
          </a:prstGeom>
          <a:noFill/>
          <a:ln w="9525">
            <a:noFill/>
            <a:miter lim="800000"/>
            <a:headEnd/>
            <a:tailEnd/>
          </a:ln>
        </p:spPr>
      </p:pic>
      <p:sp>
        <p:nvSpPr>
          <p:cNvPr id="5" name="Rectangle 10"/>
          <p:cNvSpPr>
            <a:spLocks noChangeArrowheads="1"/>
          </p:cNvSpPr>
          <p:nvPr userDrawn="1"/>
        </p:nvSpPr>
        <p:spPr bwMode="auto">
          <a:xfrm>
            <a:off x="0" y="0"/>
            <a:ext cx="9140825" cy="6856413"/>
          </a:xfrm>
          <a:prstGeom prst="rect">
            <a:avLst/>
          </a:prstGeom>
          <a:solidFill>
            <a:schemeClr val="bg1">
              <a:alpha val="64999"/>
            </a:schemeClr>
          </a:solidFill>
          <a:ln w="9525">
            <a:noFill/>
            <a:miter lim="800000"/>
            <a:headEnd/>
            <a:tailEnd/>
          </a:ln>
        </p:spPr>
        <p:txBody>
          <a:bodyPr wrap="none" anchor="ctr"/>
          <a:lstStyle/>
          <a:p>
            <a:pPr>
              <a:defRPr/>
            </a:pPr>
            <a:endParaRPr lang="en-GB">
              <a:latin typeface="Arial" charset="0"/>
              <a:cs typeface="+mn-cs"/>
            </a:endParaRPr>
          </a:p>
        </p:txBody>
      </p:sp>
      <p:sp>
        <p:nvSpPr>
          <p:cNvPr id="6" name="Rectangle 11"/>
          <p:cNvSpPr>
            <a:spLocks noChangeArrowheads="1"/>
          </p:cNvSpPr>
          <p:nvPr userDrawn="1"/>
        </p:nvSpPr>
        <p:spPr bwMode="auto">
          <a:xfrm>
            <a:off x="0" y="190500"/>
            <a:ext cx="3271838" cy="1096963"/>
          </a:xfrm>
          <a:prstGeom prst="rect">
            <a:avLst/>
          </a:prstGeom>
          <a:solidFill>
            <a:srgbClr val="F99D28"/>
          </a:solidFill>
          <a:ln w="9525">
            <a:noFill/>
            <a:miter lim="800000"/>
            <a:headEnd/>
            <a:tailEnd/>
          </a:ln>
        </p:spPr>
        <p:txBody>
          <a:bodyPr wrap="none" anchor="ctr"/>
          <a:lstStyle/>
          <a:p>
            <a:pPr>
              <a:defRPr/>
            </a:pPr>
            <a:endParaRPr lang="en-GB">
              <a:latin typeface="Arial" charset="0"/>
              <a:cs typeface="+mn-cs"/>
            </a:endParaRPr>
          </a:p>
        </p:txBody>
      </p:sp>
      <p:sp>
        <p:nvSpPr>
          <p:cNvPr id="7" name="Rectangle 12"/>
          <p:cNvSpPr>
            <a:spLocks noChangeArrowheads="1"/>
          </p:cNvSpPr>
          <p:nvPr userDrawn="1"/>
        </p:nvSpPr>
        <p:spPr bwMode="auto">
          <a:xfrm>
            <a:off x="3271838" y="190500"/>
            <a:ext cx="5868987" cy="1096963"/>
          </a:xfrm>
          <a:prstGeom prst="rect">
            <a:avLst/>
          </a:prstGeom>
          <a:solidFill>
            <a:srgbClr val="64888C"/>
          </a:solidFill>
          <a:ln w="9525">
            <a:noFill/>
            <a:miter lim="800000"/>
            <a:headEnd/>
            <a:tailEnd/>
          </a:ln>
        </p:spPr>
        <p:txBody>
          <a:bodyPr wrap="none" anchor="ctr"/>
          <a:lstStyle/>
          <a:p>
            <a:pPr>
              <a:defRPr/>
            </a:pPr>
            <a:endParaRPr lang="en-GB">
              <a:latin typeface="Arial" charset="0"/>
              <a:cs typeface="+mn-cs"/>
            </a:endParaRPr>
          </a:p>
        </p:txBody>
      </p:sp>
      <p:sp>
        <p:nvSpPr>
          <p:cNvPr id="8" name="Rectangle 13"/>
          <p:cNvSpPr>
            <a:spLocks noChangeArrowheads="1"/>
          </p:cNvSpPr>
          <p:nvPr userDrawn="1"/>
        </p:nvSpPr>
        <p:spPr bwMode="auto">
          <a:xfrm>
            <a:off x="0" y="6126163"/>
            <a:ext cx="9144000" cy="731837"/>
          </a:xfrm>
          <a:prstGeom prst="rect">
            <a:avLst/>
          </a:prstGeom>
          <a:solidFill>
            <a:srgbClr val="F4E06C"/>
          </a:solidFill>
          <a:ln w="9525">
            <a:noFill/>
            <a:miter lim="800000"/>
            <a:headEnd/>
            <a:tailEnd/>
          </a:ln>
        </p:spPr>
        <p:txBody>
          <a:bodyPr wrap="none" anchor="ctr"/>
          <a:lstStyle/>
          <a:p>
            <a:pPr>
              <a:defRPr/>
            </a:pPr>
            <a:endParaRPr lang="en-GB">
              <a:latin typeface="Arial" charset="0"/>
              <a:cs typeface="+mn-cs"/>
            </a:endParaRPr>
          </a:p>
        </p:txBody>
      </p:sp>
      <p:sp>
        <p:nvSpPr>
          <p:cNvPr id="9" name="Text Box 14"/>
          <p:cNvSpPr txBox="1">
            <a:spLocks noChangeArrowheads="1"/>
          </p:cNvSpPr>
          <p:nvPr userDrawn="1"/>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defRPr/>
            </a:pPr>
            <a:r>
              <a:rPr lang="en-US" sz="900">
                <a:latin typeface="Arial" charset="0"/>
                <a:cs typeface="+mn-cs"/>
              </a:rPr>
              <a:t>Copyright © 2009 Pearson Education, Inc.</a:t>
            </a:r>
            <a:endParaRPr lang="en-US">
              <a:latin typeface="Arial" charset="0"/>
              <a:cs typeface="+mn-cs"/>
            </a:endParaRPr>
          </a:p>
        </p:txBody>
      </p:sp>
      <p:sp>
        <p:nvSpPr>
          <p:cNvPr id="10" name="Rectangle 15"/>
          <p:cNvSpPr>
            <a:spLocks noChangeArrowheads="1"/>
          </p:cNvSpPr>
          <p:nvPr userDrawn="1"/>
        </p:nvSpPr>
        <p:spPr bwMode="auto">
          <a:xfrm>
            <a:off x="0" y="0"/>
            <a:ext cx="9140825" cy="155575"/>
          </a:xfrm>
          <a:prstGeom prst="rect">
            <a:avLst/>
          </a:prstGeom>
          <a:solidFill>
            <a:srgbClr val="84A05E"/>
          </a:solidFill>
          <a:ln w="9525">
            <a:noFill/>
            <a:miter lim="800000"/>
            <a:headEnd/>
            <a:tailEnd/>
          </a:ln>
        </p:spPr>
        <p:txBody>
          <a:bodyPr wrap="none" anchor="ctr"/>
          <a:lstStyle/>
          <a:p>
            <a:pPr>
              <a:defRPr/>
            </a:pPr>
            <a:endParaRPr lang="en-GB">
              <a:latin typeface="Arial" charset="0"/>
              <a:cs typeface="+mn-cs"/>
            </a:endParaRPr>
          </a:p>
        </p:txBody>
      </p:sp>
      <p:sp>
        <p:nvSpPr>
          <p:cNvPr id="11" name="Text Box 18"/>
          <p:cNvSpPr txBox="1">
            <a:spLocks noChangeArrowheads="1"/>
          </p:cNvSpPr>
          <p:nvPr userDrawn="1"/>
        </p:nvSpPr>
        <p:spPr bwMode="auto">
          <a:xfrm>
            <a:off x="0" y="5027613"/>
            <a:ext cx="9140825" cy="1004887"/>
          </a:xfrm>
          <a:prstGeom prst="rect">
            <a:avLst/>
          </a:prstGeom>
          <a:solidFill>
            <a:srgbClr val="C2D6B2">
              <a:alpha val="59000"/>
            </a:srgbClr>
          </a:solidFill>
          <a:ln w="9525">
            <a:noFill/>
            <a:miter lim="800000"/>
            <a:headEnd/>
            <a:tailEnd/>
          </a:ln>
        </p:spPr>
        <p:txBody>
          <a:bodyPr lIns="182880" tIns="0" rIns="0" bIns="0" anchor="ctr"/>
          <a:lstStyle/>
          <a:p>
            <a:pPr algn="l">
              <a:defRPr/>
            </a:pPr>
            <a:r>
              <a:rPr lang="en-US" sz="1800">
                <a:latin typeface="Arial Narrow" pitchFamily="34" charset="0"/>
                <a:cs typeface="+mn-cs"/>
              </a:rPr>
              <a:t>PowerPoint Lectures for</a:t>
            </a:r>
          </a:p>
          <a:p>
            <a:pPr algn="l">
              <a:defRPr/>
            </a:pPr>
            <a:r>
              <a:rPr lang="en-US" sz="2200" b="1" i="1">
                <a:latin typeface="Arial Narrow" pitchFamily="34" charset="0"/>
                <a:cs typeface="+mn-cs"/>
              </a:rPr>
              <a:t>Biology: Concepts &amp; Connections, </a:t>
            </a:r>
            <a:r>
              <a:rPr lang="en-US" sz="1800" b="1" i="1">
                <a:latin typeface="Arial Narrow" pitchFamily="34" charset="0"/>
                <a:cs typeface="+mn-cs"/>
              </a:rPr>
              <a:t>Sixth Edition</a:t>
            </a:r>
          </a:p>
          <a:p>
            <a:pPr algn="l">
              <a:defRPr/>
            </a:pPr>
            <a:r>
              <a:rPr lang="en-US" sz="1800" b="1" i="1">
                <a:latin typeface="Arial Narrow" pitchFamily="34" charset="0"/>
                <a:cs typeface="+mn-cs"/>
              </a:rPr>
              <a:t>Campbell, Reece, Taylor, Simon, and Dickey</a:t>
            </a:r>
            <a:endParaRPr lang="en-US">
              <a:latin typeface="Arial" charset="0"/>
              <a:cs typeface="+mn-cs"/>
            </a:endParaRPr>
          </a:p>
        </p:txBody>
      </p:sp>
      <p:sp>
        <p:nvSpPr>
          <p:cNvPr id="12" name="Rectangle 19"/>
          <p:cNvSpPr>
            <a:spLocks noChangeArrowheads="1"/>
          </p:cNvSpPr>
          <p:nvPr userDrawn="1"/>
        </p:nvSpPr>
        <p:spPr bwMode="auto">
          <a:xfrm>
            <a:off x="0" y="6122988"/>
            <a:ext cx="9144000" cy="109537"/>
          </a:xfrm>
          <a:prstGeom prst="rect">
            <a:avLst/>
          </a:prstGeom>
          <a:solidFill>
            <a:srgbClr val="F4CA2F"/>
          </a:solidFill>
          <a:ln w="9525">
            <a:noFill/>
            <a:miter lim="800000"/>
            <a:headEnd/>
            <a:tailEnd/>
          </a:ln>
        </p:spPr>
        <p:txBody>
          <a:bodyPr wrap="none" anchor="ctr"/>
          <a:lstStyle/>
          <a:p>
            <a:pPr>
              <a:defRPr/>
            </a:pPr>
            <a:endParaRPr lang="en-GB">
              <a:latin typeface="Arial" charset="0"/>
              <a:cs typeface="+mn-cs"/>
            </a:endParaRPr>
          </a:p>
        </p:txBody>
      </p:sp>
      <p:sp>
        <p:nvSpPr>
          <p:cNvPr id="625680" name="Rectangle 16"/>
          <p:cNvSpPr>
            <a:spLocks noGrp="1" noChangeArrowheads="1"/>
          </p:cNvSpPr>
          <p:nvPr>
            <p:ph type="subTitle" idx="1"/>
          </p:nvPr>
        </p:nvSpPr>
        <p:spPr>
          <a:xfrm>
            <a:off x="3400425" y="190500"/>
            <a:ext cx="5667375" cy="1096963"/>
          </a:xfrm>
        </p:spPr>
        <p:txBody>
          <a:bodyPr rIns="0" anchor="ctr"/>
          <a:lstStyle>
            <a:lvl1pPr marL="0" indent="0">
              <a:buFont typeface="Wingdings" pitchFamily="2" charset="2"/>
              <a:buNone/>
              <a:defRPr sz="5100">
                <a:solidFill>
                  <a:srgbClr val="0060AF"/>
                </a:solidFill>
                <a:latin typeface="Times New Roman" pitchFamily="18" charset="0"/>
              </a:defRPr>
            </a:lvl1pPr>
          </a:lstStyle>
          <a:p>
            <a:r>
              <a:rPr lang="en-US"/>
              <a:t>Click to edit Master subtitle style</a:t>
            </a:r>
          </a:p>
        </p:txBody>
      </p:sp>
      <p:sp>
        <p:nvSpPr>
          <p:cNvPr id="625681" name="Rectangle 17"/>
          <p:cNvSpPr>
            <a:spLocks noGrp="1" noChangeArrowheads="1"/>
          </p:cNvSpPr>
          <p:nvPr>
            <p:ph type="ctrTitle" sz="quarter"/>
          </p:nvPr>
        </p:nvSpPr>
        <p:spPr>
          <a:xfrm>
            <a:off x="182563" y="190500"/>
            <a:ext cx="3089275" cy="1096963"/>
          </a:xfrm>
        </p:spPr>
        <p:txBody>
          <a:bodyPr anchor="ctr"/>
          <a:lstStyle>
            <a:lvl1pPr marL="0" indent="0">
              <a:defRPr sz="5000">
                <a:solidFill>
                  <a:schemeClr val="bg1"/>
                </a:solidFill>
                <a:latin typeface="Arial" charset="0"/>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4338" y="182563"/>
            <a:ext cx="2193925" cy="61706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563" y="182563"/>
            <a:ext cx="6429375"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5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82563" y="182563"/>
            <a:ext cx="8775700"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182563" y="1279525"/>
            <a:ext cx="8775700" cy="5073650"/>
          </a:xfrm>
          <a:prstGeom prst="rect">
            <a:avLst/>
          </a:prstGeom>
          <a:noFill/>
          <a:ln w="9525">
            <a:noFill/>
            <a:miter lim="800000"/>
            <a:headEnd/>
            <a:tailEnd/>
          </a:ln>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chemeClr val="tx2"/>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2pPr>
      <a:lvl3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3pPr>
      <a:lvl4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4pPr>
      <a:lvl5pPr marL="450850" indent="-450850" algn="l" rtl="0" eaLnBrk="0" fontAlgn="base" hangingPunct="0">
        <a:lnSpc>
          <a:spcPct val="90000"/>
        </a:lnSpc>
        <a:spcBef>
          <a:spcPct val="0"/>
        </a:spcBef>
        <a:spcAft>
          <a:spcPct val="0"/>
        </a:spcAft>
        <a:defRPr sz="3000" b="1">
          <a:solidFill>
            <a:schemeClr val="tx2"/>
          </a:solidFill>
          <a:latin typeface="Times New Roman" pitchFamily="18" charset="0"/>
          <a:cs typeface="Arial" charset="0"/>
        </a:defRPr>
      </a:lvl5pPr>
      <a:lvl6pPr marL="9080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6pPr>
      <a:lvl7pPr marL="13652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7pPr>
      <a:lvl8pPr marL="18224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8pPr>
      <a:lvl9pPr marL="2279650" indent="-450850" algn="l" rtl="0" fontAlgn="base">
        <a:lnSpc>
          <a:spcPct val="90000"/>
        </a:lnSpc>
        <a:spcBef>
          <a:spcPct val="0"/>
        </a:spcBef>
        <a:spcAft>
          <a:spcPct val="0"/>
        </a:spcAft>
        <a:defRPr sz="3000" b="1">
          <a:solidFill>
            <a:schemeClr val="tx2"/>
          </a:solidFill>
          <a:latin typeface="Times New Roman" pitchFamily="18" charset="0"/>
          <a:cs typeface="Arial" charset="0"/>
        </a:defRPr>
      </a:lvl9pPr>
    </p:titleStyle>
    <p:bodyStyle>
      <a:lvl1pPr marL="288925" indent="-288925" algn="l" rtl="0" eaLnBrk="0" fontAlgn="base" hangingPunct="0">
        <a:spcBef>
          <a:spcPct val="45000"/>
        </a:spcBef>
        <a:spcAft>
          <a:spcPct val="20000"/>
        </a:spcAft>
        <a:buClr>
          <a:schemeClr val="tx2"/>
        </a:buClr>
        <a:buFont typeface="Wingdings" pitchFamily="2" charset="2"/>
        <a:buChar char="§"/>
        <a:defRPr sz="2800">
          <a:solidFill>
            <a:schemeClr val="tx1"/>
          </a:solidFill>
          <a:latin typeface="+mn-lt"/>
          <a:ea typeface="+mn-ea"/>
          <a:cs typeface="+mn-cs"/>
        </a:defRPr>
      </a:lvl1pPr>
      <a:lvl2pPr marL="798513" indent="-341313" algn="l" rtl="0" eaLnBrk="0" fontAlgn="base" hangingPunct="0">
        <a:spcBef>
          <a:spcPct val="45000"/>
        </a:spcBef>
        <a:spcAft>
          <a:spcPct val="20000"/>
        </a:spcAft>
        <a:buClr>
          <a:schemeClr val="tx2"/>
        </a:buClr>
        <a:buFont typeface="Wingdings" pitchFamily="2" charset="2"/>
        <a:buChar char="§"/>
        <a:defRPr sz="2400">
          <a:solidFill>
            <a:schemeClr val="tx1"/>
          </a:solidFill>
          <a:latin typeface="+mn-lt"/>
          <a:cs typeface="+mn-cs"/>
        </a:defRPr>
      </a:lvl2pPr>
      <a:lvl3pPr marL="1485900" indent="-339725"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3pPr>
      <a:lvl4pPr marL="2176463"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4pPr>
      <a:lvl5pPr marL="2859088" indent="-347663" algn="l" rtl="0" eaLnBrk="0" fontAlgn="base" hangingPunct="0">
        <a:spcBef>
          <a:spcPct val="45000"/>
        </a:spcBef>
        <a:spcAft>
          <a:spcPct val="20000"/>
        </a:spcAft>
        <a:buClr>
          <a:schemeClr val="tx2"/>
        </a:buClr>
        <a:buFont typeface="Wingdings" pitchFamily="2" charset="2"/>
        <a:buChar char="§"/>
        <a:defRPr sz="2000">
          <a:solidFill>
            <a:schemeClr val="tx1"/>
          </a:solidFill>
          <a:latin typeface="+mn-lt"/>
          <a:cs typeface="+mn-cs"/>
        </a:defRPr>
      </a:lvl5pPr>
      <a:lvl6pPr marL="33162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6pPr>
      <a:lvl7pPr marL="37734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7pPr>
      <a:lvl8pPr marL="42306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8pPr>
      <a:lvl9pPr marL="4687888" indent="-347663" algn="l" rtl="0" fontAlgn="base">
        <a:spcBef>
          <a:spcPct val="45000"/>
        </a:spcBef>
        <a:spcAft>
          <a:spcPct val="20000"/>
        </a:spcAft>
        <a:buClr>
          <a:schemeClr val="tx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lizspro/Application%20Data/Allume%20Systems/StuffIt/Local%20Settings/Temp/Rar$DI00.406/25_06NephronIntroduction_A.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ctrTitle"/>
          </p:nvPr>
        </p:nvSpPr>
        <p:spPr>
          <a:xfrm>
            <a:off x="65088" y="153988"/>
            <a:ext cx="8709025" cy="1143000"/>
          </a:xfrm>
        </p:spPr>
        <p:txBody>
          <a:bodyPr/>
          <a:lstStyle/>
          <a:p>
            <a:pPr eaLnBrk="1" hangingPunct="1">
              <a:defRPr/>
            </a:pPr>
            <a:r>
              <a:rPr lang="en-US" sz="4400" dirty="0" smtClean="0">
                <a:solidFill>
                  <a:schemeClr val="tx1"/>
                </a:solidFill>
                <a:effectLst>
                  <a:outerShdw blurRad="38100" dist="38100" dir="2700000" algn="tl">
                    <a:srgbClr val="C0C0C0"/>
                  </a:outerShdw>
                </a:effectLst>
              </a:rPr>
              <a:t>Chapter 25</a:t>
            </a:r>
            <a:br>
              <a:rPr lang="en-US" sz="4400" dirty="0" smtClean="0">
                <a:solidFill>
                  <a:schemeClr val="tx1"/>
                </a:solidFill>
                <a:effectLst>
                  <a:outerShdw blurRad="38100" dist="38100" dir="2700000" algn="tl">
                    <a:srgbClr val="C0C0C0"/>
                  </a:outerShdw>
                </a:effectLst>
              </a:rPr>
            </a:br>
            <a:endParaRPr lang="en-US" sz="3000" dirty="0" smtClean="0"/>
          </a:p>
        </p:txBody>
      </p:sp>
      <p:sp>
        <p:nvSpPr>
          <p:cNvPr id="3075" name="Rectangle 3"/>
          <p:cNvSpPr>
            <a:spLocks noGrp="1" noChangeArrowheads="1"/>
          </p:cNvSpPr>
          <p:nvPr>
            <p:ph type="subTitle" idx="1"/>
          </p:nvPr>
        </p:nvSpPr>
        <p:spPr>
          <a:xfrm>
            <a:off x="3414713" y="254000"/>
            <a:ext cx="4992687" cy="996950"/>
          </a:xfrm>
        </p:spPr>
        <p:txBody>
          <a:bodyPr/>
          <a:lstStyle/>
          <a:p>
            <a:pPr eaLnBrk="1" hangingPunct="1">
              <a:lnSpc>
                <a:spcPct val="80000"/>
              </a:lnSpc>
            </a:pPr>
            <a:r>
              <a:rPr lang="en-US" sz="2000" b="1" dirty="0" smtClean="0">
                <a:solidFill>
                  <a:schemeClr val="bg1"/>
                </a:solidFill>
              </a:rPr>
              <a:t>Control of Body Temperature and Water Balance</a:t>
            </a:r>
          </a:p>
        </p:txBody>
      </p:sp>
      <p:sp>
        <p:nvSpPr>
          <p:cNvPr id="30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077" name="Text Box 6"/>
          <p:cNvSpPr txBox="1">
            <a:spLocks noChangeArrowheads="1"/>
          </p:cNvSpPr>
          <p:nvPr/>
        </p:nvSpPr>
        <p:spPr bwMode="auto">
          <a:xfrm>
            <a:off x="182563" y="6242050"/>
            <a:ext cx="8775700" cy="228600"/>
          </a:xfrm>
          <a:prstGeom prst="rect">
            <a:avLst/>
          </a:prstGeom>
          <a:noFill/>
          <a:ln w="9525">
            <a:noFill/>
            <a:miter lim="800000"/>
            <a:headEnd/>
            <a:tailEnd/>
          </a:ln>
        </p:spPr>
        <p:txBody>
          <a:bodyPr lIns="0" tIns="0" rIns="0" bIns="0"/>
          <a:lstStyle/>
          <a:p>
            <a:r>
              <a:rPr lang="en-US" sz="2000" b="1">
                <a:solidFill>
                  <a:schemeClr val="tx2"/>
                </a:solidFill>
                <a:latin typeface="Times New Roman" pitchFamily="18" charset="0"/>
              </a:rPr>
              <a:t>Lecture by Richard L. Myers</a:t>
            </a:r>
          </a:p>
          <a:p>
            <a:r>
              <a:rPr lang="en-US" sz="2000" b="1">
                <a:solidFill>
                  <a:schemeClr val="tx2"/>
                </a:solidFill>
                <a:latin typeface="Times New Roman" pitchFamily="18" charset="0"/>
              </a:rPr>
              <a:t>Translated by Nabih A. Baeshen</a:t>
            </a:r>
            <a:endParaRPr lang="en-US"/>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60338" y="155575"/>
            <a:ext cx="8729662" cy="1030288"/>
          </a:xfrm>
        </p:spPr>
        <p:txBody>
          <a:bodyPr/>
          <a:lstStyle/>
          <a:p>
            <a:pPr marL="0" indent="0" algn="ctr" eaLnBrk="1" hangingPunct="1"/>
            <a:r>
              <a:rPr lang="en-US" sz="2400" dirty="0" smtClean="0"/>
              <a:t>25.4 Animals balance the gain and loss of water and solutes through </a:t>
            </a:r>
            <a:r>
              <a:rPr lang="en-US" sz="2400" dirty="0" err="1" smtClean="0"/>
              <a:t>osmoregulation</a:t>
            </a:r>
            <a:r>
              <a:rPr lang="en-US" sz="2400" dirty="0" smtClean="0"/>
              <a:t/>
            </a:r>
            <a:br>
              <a:rPr lang="en-US" sz="2400" dirty="0" smtClean="0"/>
            </a:br>
            <a:endParaRPr lang="en-US" sz="2800" dirty="0" smtClean="0"/>
          </a:p>
        </p:txBody>
      </p:sp>
      <p:sp>
        <p:nvSpPr>
          <p:cNvPr id="12291" name="Rectangle 5"/>
          <p:cNvSpPr>
            <a:spLocks noGrp="1" noChangeArrowheads="1"/>
          </p:cNvSpPr>
          <p:nvPr>
            <p:ph type="body" idx="1"/>
          </p:nvPr>
        </p:nvSpPr>
        <p:spPr>
          <a:xfrm>
            <a:off x="153988" y="1525588"/>
            <a:ext cx="8947150" cy="4935537"/>
          </a:xfrm>
        </p:spPr>
        <p:txBody>
          <a:bodyPr/>
          <a:lstStyle/>
          <a:p>
            <a:pPr marL="295275" indent="-295275" eaLnBrk="1" hangingPunct="1">
              <a:lnSpc>
                <a:spcPct val="85000"/>
              </a:lnSpc>
              <a:spcBef>
                <a:spcPct val="20000"/>
              </a:spcBef>
            </a:pPr>
            <a:r>
              <a:rPr lang="en-US" sz="2400" b="1" dirty="0" err="1" smtClean="0">
                <a:solidFill>
                  <a:srgbClr val="FF0000"/>
                </a:solidFill>
              </a:rPr>
              <a:t>Osmoconformers</a:t>
            </a:r>
            <a:endParaRPr lang="en-US" sz="2400" dirty="0" smtClean="0">
              <a:solidFill>
                <a:srgbClr val="FF0000"/>
              </a:solidFill>
            </a:endParaRPr>
          </a:p>
          <a:p>
            <a:pPr marL="812800" lvl="1" indent="-338138" eaLnBrk="1" hangingPunct="1">
              <a:lnSpc>
                <a:spcPct val="85000"/>
              </a:lnSpc>
              <a:spcBef>
                <a:spcPct val="20000"/>
              </a:spcBef>
              <a:buFontTx/>
              <a:buChar char="–"/>
            </a:pPr>
            <a:r>
              <a:rPr lang="en-US" sz="2200" dirty="0" smtClean="0"/>
              <a:t>Have the same internal solute concentration as seawater </a:t>
            </a:r>
          </a:p>
          <a:p>
            <a:pPr marL="812800" lvl="1" indent="-338138" eaLnBrk="1" hangingPunct="1">
              <a:lnSpc>
                <a:spcPct val="85000"/>
              </a:lnSpc>
              <a:spcBef>
                <a:spcPct val="20000"/>
              </a:spcBef>
              <a:buFontTx/>
              <a:buChar char="–"/>
            </a:pPr>
            <a:r>
              <a:rPr lang="en-US" sz="2200" dirty="0" smtClean="0"/>
              <a:t>Many marine invertebrates are </a:t>
            </a:r>
            <a:r>
              <a:rPr lang="en-US" sz="2200" dirty="0" err="1" smtClean="0"/>
              <a:t>osmoconformers</a:t>
            </a:r>
            <a:endParaRPr lang="en-US" sz="2200" dirty="0" smtClean="0"/>
          </a:p>
          <a:p>
            <a:pPr marL="812800" lvl="1" indent="-338138" algn="r" rtl="1" eaLnBrk="1" hangingPunct="1">
              <a:lnSpc>
                <a:spcPct val="85000"/>
              </a:lnSpc>
              <a:spcBef>
                <a:spcPct val="20000"/>
              </a:spcBef>
              <a:buFontTx/>
              <a:buNone/>
            </a:pPr>
            <a:endParaRPr lang="en-US" sz="1600" b="1" dirty="0" smtClean="0"/>
          </a:p>
          <a:p>
            <a:pPr marL="295275" indent="-295275" eaLnBrk="1" hangingPunct="1">
              <a:lnSpc>
                <a:spcPct val="85000"/>
              </a:lnSpc>
              <a:spcBef>
                <a:spcPct val="20000"/>
              </a:spcBef>
            </a:pPr>
            <a:r>
              <a:rPr lang="en-US" sz="2400" b="1" dirty="0" err="1" smtClean="0">
                <a:solidFill>
                  <a:srgbClr val="FF0000"/>
                </a:solidFill>
              </a:rPr>
              <a:t>Osmoregulators</a:t>
            </a:r>
            <a:r>
              <a:rPr lang="en-US" sz="2400" b="1" dirty="0" smtClean="0">
                <a:solidFill>
                  <a:srgbClr val="FF0000"/>
                </a:solidFill>
              </a:rPr>
              <a:t> control their solute concentrations</a:t>
            </a:r>
          </a:p>
          <a:p>
            <a:pPr marL="812800" lvl="1" indent="-338138" eaLnBrk="1" hangingPunct="1">
              <a:lnSpc>
                <a:spcPct val="85000"/>
              </a:lnSpc>
              <a:spcBef>
                <a:spcPct val="20000"/>
              </a:spcBef>
            </a:pPr>
            <a:r>
              <a:rPr lang="en-US" sz="2200" b="1" dirty="0" smtClean="0">
                <a:solidFill>
                  <a:schemeClr val="accent2">
                    <a:lumMod val="60000"/>
                    <a:lumOff val="40000"/>
                  </a:schemeClr>
                </a:solidFill>
                <a:effectLst>
                  <a:outerShdw blurRad="38100" dist="38100" dir="2700000" algn="tl">
                    <a:srgbClr val="000000">
                      <a:alpha val="43137"/>
                    </a:srgbClr>
                  </a:outerShdw>
                </a:effectLst>
              </a:rPr>
              <a:t>Freshwater fishes</a:t>
            </a:r>
            <a:endParaRPr lang="en-US" sz="2000" dirty="0" smtClean="0">
              <a:solidFill>
                <a:schemeClr val="accent2">
                  <a:lumMod val="60000"/>
                  <a:lumOff val="40000"/>
                </a:schemeClr>
              </a:solidFill>
              <a:effectLst>
                <a:outerShdw blurRad="38100" dist="38100" dir="2700000" algn="tl">
                  <a:srgbClr val="000000">
                    <a:alpha val="43137"/>
                  </a:srgbClr>
                </a:outerShdw>
              </a:effectLst>
            </a:endParaRPr>
          </a:p>
          <a:p>
            <a:pPr marL="1657350" lvl="2" eaLnBrk="1" hangingPunct="1">
              <a:lnSpc>
                <a:spcPct val="85000"/>
              </a:lnSpc>
              <a:spcBef>
                <a:spcPct val="20000"/>
              </a:spcBef>
              <a:buFontTx/>
              <a:buChar char="–"/>
            </a:pPr>
            <a:r>
              <a:rPr lang="en-US" dirty="0" smtClean="0"/>
              <a:t>Gain water by osmosis</a:t>
            </a:r>
          </a:p>
          <a:p>
            <a:pPr marL="1657350" lvl="2" eaLnBrk="1" hangingPunct="1">
              <a:lnSpc>
                <a:spcPct val="85000"/>
              </a:lnSpc>
              <a:spcBef>
                <a:spcPct val="20000"/>
              </a:spcBef>
              <a:buFontTx/>
              <a:buChar char="–"/>
            </a:pPr>
            <a:r>
              <a:rPr lang="en-US" dirty="0" smtClean="0"/>
              <a:t>Excrete excess water</a:t>
            </a:r>
          </a:p>
          <a:p>
            <a:pPr marL="1657350" lvl="2" eaLnBrk="1" hangingPunct="1">
              <a:lnSpc>
                <a:spcPct val="85000"/>
              </a:lnSpc>
              <a:spcBef>
                <a:spcPct val="20000"/>
              </a:spcBef>
              <a:buFontTx/>
              <a:buChar char="–"/>
            </a:pPr>
            <a:r>
              <a:rPr lang="en-US" dirty="0" smtClean="0"/>
              <a:t>Pump salt across their gills</a:t>
            </a:r>
            <a:endParaRPr lang="en-US" sz="1800" dirty="0" smtClean="0"/>
          </a:p>
          <a:p>
            <a:pPr marL="812800" lvl="1" indent="-338138" algn="r" rtl="1" eaLnBrk="1" hangingPunct="1">
              <a:lnSpc>
                <a:spcPct val="85000"/>
              </a:lnSpc>
              <a:spcBef>
                <a:spcPct val="20000"/>
              </a:spcBef>
              <a:buFontTx/>
              <a:buChar char="–"/>
            </a:pPr>
            <a:endParaRPr lang="en-US" sz="2200" dirty="0" smtClean="0"/>
          </a:p>
        </p:txBody>
      </p:sp>
      <p:sp>
        <p:nvSpPr>
          <p:cNvPr id="12292" name="Rectangle 7"/>
          <p:cNvSpPr>
            <a:spLocks noChangeArrowheads="1"/>
          </p:cNvSpPr>
          <p:nvPr/>
        </p:nvSpPr>
        <p:spPr bwMode="auto">
          <a:xfrm>
            <a:off x="1865313" y="2168525"/>
            <a:ext cx="6534150" cy="823913"/>
          </a:xfrm>
          <a:prstGeom prst="rect">
            <a:avLst/>
          </a:prstGeom>
          <a:noFill/>
          <a:ln w="9525">
            <a:noFill/>
            <a:miter lim="800000"/>
            <a:headEnd/>
            <a:tailEnd/>
          </a:ln>
        </p:spPr>
        <p:txBody>
          <a:bodyPr>
            <a:spAutoFit/>
          </a:bodyPr>
          <a:lstStyle/>
          <a:p>
            <a:endParaRPr lang="en-GB" sz="4800"/>
          </a:p>
        </p:txBody>
      </p:sp>
      <p:sp>
        <p:nvSpPr>
          <p:cNvPr id="12293" name="Line 9"/>
          <p:cNvSpPr>
            <a:spLocks noChangeShapeType="1"/>
          </p:cNvSpPr>
          <p:nvPr/>
        </p:nvSpPr>
        <p:spPr bwMode="auto">
          <a:xfrm>
            <a:off x="185738" y="1277938"/>
            <a:ext cx="8775700" cy="0"/>
          </a:xfrm>
          <a:prstGeom prst="line">
            <a:avLst/>
          </a:prstGeom>
          <a:noFill/>
          <a:ln w="76200">
            <a:solidFill>
              <a:srgbClr val="A8B99B"/>
            </a:solidFill>
            <a:round/>
            <a:headEnd/>
            <a:tailEnd/>
          </a:ln>
        </p:spPr>
        <p:txBody>
          <a:bodyPr wrap="none" anchor="ctr"/>
          <a:lstStyle/>
          <a:p>
            <a:endParaRPr lang="ar-SA"/>
          </a:p>
        </p:txBody>
      </p:sp>
      <p:sp>
        <p:nvSpPr>
          <p:cNvPr id="12294" name="Line 1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2295" name="Text Box 11"/>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25_04aFreshwaterOsmoreg-U"/>
          <p:cNvPicPr>
            <a:picLocks noChangeAspect="1" noChangeArrowheads="1"/>
          </p:cNvPicPr>
          <p:nvPr/>
        </p:nvPicPr>
        <p:blipFill>
          <a:blip r:embed="rId3" cstate="print"/>
          <a:srcRect/>
          <a:stretch>
            <a:fillRect/>
          </a:stretch>
        </p:blipFill>
        <p:spPr bwMode="auto">
          <a:xfrm>
            <a:off x="300038" y="517525"/>
            <a:ext cx="8542337" cy="5068888"/>
          </a:xfrm>
          <a:prstGeom prst="rect">
            <a:avLst/>
          </a:prstGeom>
          <a:noFill/>
          <a:ln w="9525">
            <a:noFill/>
            <a:miter lim="800000"/>
            <a:headEnd/>
            <a:tailEnd/>
          </a:ln>
        </p:spPr>
      </p:pic>
      <p:sp>
        <p:nvSpPr>
          <p:cNvPr id="13315" name="Text Box 8"/>
          <p:cNvSpPr txBox="1">
            <a:spLocks noChangeArrowheads="1"/>
          </p:cNvSpPr>
          <p:nvPr/>
        </p:nvSpPr>
        <p:spPr bwMode="auto">
          <a:xfrm>
            <a:off x="4151313" y="184150"/>
            <a:ext cx="4762500" cy="665163"/>
          </a:xfrm>
          <a:prstGeom prst="rect">
            <a:avLst/>
          </a:prstGeom>
          <a:noFill/>
          <a:ln w="9525">
            <a:noFill/>
            <a:miter lim="800000"/>
            <a:headEnd/>
            <a:tailEnd/>
          </a:ln>
        </p:spPr>
        <p:txBody>
          <a:bodyPr wrap="none" lIns="0" tIns="0" rIns="0" bIns="0"/>
          <a:lstStyle/>
          <a:p>
            <a:pPr algn="ctr">
              <a:lnSpc>
                <a:spcPct val="90000"/>
              </a:lnSpc>
            </a:pPr>
            <a:r>
              <a:rPr lang="en-US" sz="2300" b="1"/>
              <a:t>Osmotic water gain through gills</a:t>
            </a:r>
          </a:p>
          <a:p>
            <a:pPr algn="ctr">
              <a:lnSpc>
                <a:spcPct val="90000"/>
              </a:lnSpc>
            </a:pPr>
            <a:r>
              <a:rPr lang="en-US" sz="2300" b="1"/>
              <a:t>and other parts of body surface</a:t>
            </a:r>
          </a:p>
        </p:txBody>
      </p:sp>
      <p:sp>
        <p:nvSpPr>
          <p:cNvPr id="13316" name="Text Box 9"/>
          <p:cNvSpPr txBox="1">
            <a:spLocks noChangeArrowheads="1"/>
          </p:cNvSpPr>
          <p:nvPr/>
        </p:nvSpPr>
        <p:spPr bwMode="auto">
          <a:xfrm>
            <a:off x="1595438" y="4421188"/>
            <a:ext cx="1374775" cy="979487"/>
          </a:xfrm>
          <a:prstGeom prst="rect">
            <a:avLst/>
          </a:prstGeom>
          <a:noFill/>
          <a:ln w="9525">
            <a:noFill/>
            <a:miter lim="800000"/>
            <a:headEnd/>
            <a:tailEnd/>
          </a:ln>
        </p:spPr>
        <p:txBody>
          <a:bodyPr wrap="none" lIns="0" tIns="0" rIns="0" bIns="0"/>
          <a:lstStyle/>
          <a:p>
            <a:pPr algn="ctr">
              <a:lnSpc>
                <a:spcPct val="90000"/>
              </a:lnSpc>
            </a:pPr>
            <a:r>
              <a:rPr lang="en-US" sz="2300" b="1"/>
              <a:t>Uptake of</a:t>
            </a:r>
          </a:p>
          <a:p>
            <a:pPr algn="ctr">
              <a:lnSpc>
                <a:spcPct val="90000"/>
              </a:lnSpc>
            </a:pPr>
            <a:r>
              <a:rPr lang="en-US" sz="2300" b="1"/>
              <a:t>salt by</a:t>
            </a:r>
          </a:p>
          <a:p>
            <a:pPr algn="ctr">
              <a:lnSpc>
                <a:spcPct val="90000"/>
              </a:lnSpc>
            </a:pPr>
            <a:r>
              <a:rPr lang="en-US" sz="2300" b="1"/>
              <a:t>gills</a:t>
            </a:r>
          </a:p>
        </p:txBody>
      </p:sp>
      <p:sp>
        <p:nvSpPr>
          <p:cNvPr id="13317" name="Text Box 10"/>
          <p:cNvSpPr txBox="1">
            <a:spLocks noChangeArrowheads="1"/>
          </p:cNvSpPr>
          <p:nvPr/>
        </p:nvSpPr>
        <p:spPr bwMode="auto">
          <a:xfrm>
            <a:off x="333375" y="1541463"/>
            <a:ext cx="1647825" cy="911225"/>
          </a:xfrm>
          <a:prstGeom prst="rect">
            <a:avLst/>
          </a:prstGeom>
          <a:noFill/>
          <a:ln w="9525">
            <a:noFill/>
            <a:miter lim="800000"/>
            <a:headEnd/>
            <a:tailEnd/>
          </a:ln>
        </p:spPr>
        <p:txBody>
          <a:bodyPr wrap="none" lIns="0" tIns="0" rIns="0" bIns="0"/>
          <a:lstStyle/>
          <a:p>
            <a:pPr algn="ctr">
              <a:lnSpc>
                <a:spcPct val="90000"/>
              </a:lnSpc>
            </a:pPr>
            <a:r>
              <a:rPr lang="en-US" sz="2300" b="1"/>
              <a:t>Uptake of</a:t>
            </a:r>
          </a:p>
          <a:p>
            <a:pPr algn="ctr">
              <a:lnSpc>
                <a:spcPct val="90000"/>
              </a:lnSpc>
            </a:pPr>
            <a:r>
              <a:rPr lang="en-US" sz="2300" b="1"/>
              <a:t>some ions</a:t>
            </a:r>
          </a:p>
          <a:p>
            <a:pPr algn="ctr">
              <a:lnSpc>
                <a:spcPct val="90000"/>
              </a:lnSpc>
            </a:pPr>
            <a:r>
              <a:rPr lang="en-US" sz="2300" b="1"/>
              <a:t>in food</a:t>
            </a:r>
          </a:p>
        </p:txBody>
      </p:sp>
      <p:sp>
        <p:nvSpPr>
          <p:cNvPr id="13318" name="Text Box 11"/>
          <p:cNvSpPr txBox="1">
            <a:spLocks noChangeArrowheads="1"/>
          </p:cNvSpPr>
          <p:nvPr/>
        </p:nvSpPr>
        <p:spPr bwMode="auto">
          <a:xfrm>
            <a:off x="6289675" y="4267200"/>
            <a:ext cx="2662238" cy="1401763"/>
          </a:xfrm>
          <a:prstGeom prst="rect">
            <a:avLst/>
          </a:prstGeom>
          <a:noFill/>
          <a:ln w="9525">
            <a:noFill/>
            <a:miter lim="800000"/>
            <a:headEnd/>
            <a:tailEnd/>
          </a:ln>
        </p:spPr>
        <p:txBody>
          <a:bodyPr wrap="none" lIns="0" tIns="0" rIns="0" bIns="0"/>
          <a:lstStyle/>
          <a:p>
            <a:pPr algn="ctr">
              <a:lnSpc>
                <a:spcPct val="90000"/>
              </a:lnSpc>
            </a:pPr>
            <a:r>
              <a:rPr lang="en-US" sz="2300" b="1"/>
              <a:t>Excretion of</a:t>
            </a:r>
          </a:p>
          <a:p>
            <a:pPr algn="ctr">
              <a:lnSpc>
                <a:spcPct val="90000"/>
              </a:lnSpc>
            </a:pPr>
            <a:r>
              <a:rPr lang="en-US" sz="2300" b="1"/>
              <a:t>large amounts of</a:t>
            </a:r>
          </a:p>
          <a:p>
            <a:pPr algn="ctr">
              <a:lnSpc>
                <a:spcPct val="90000"/>
              </a:lnSpc>
            </a:pPr>
            <a:r>
              <a:rPr lang="en-US" sz="2300" b="1"/>
              <a:t>water in dilute</a:t>
            </a:r>
          </a:p>
          <a:p>
            <a:pPr algn="ctr">
              <a:lnSpc>
                <a:spcPct val="90000"/>
              </a:lnSpc>
            </a:pPr>
            <a:r>
              <a:rPr lang="en-US" sz="2300" b="1"/>
              <a:t>urine from kidneys</a:t>
            </a:r>
          </a:p>
        </p:txBody>
      </p:sp>
      <p:sp>
        <p:nvSpPr>
          <p:cNvPr id="13319" name="Rectangle 12"/>
          <p:cNvSpPr>
            <a:spLocks noChangeArrowheads="1"/>
          </p:cNvSpPr>
          <p:nvPr/>
        </p:nvSpPr>
        <p:spPr bwMode="auto">
          <a:xfrm>
            <a:off x="920750" y="5703888"/>
            <a:ext cx="7140575" cy="510076"/>
          </a:xfrm>
          <a:prstGeom prst="rect">
            <a:avLst/>
          </a:prstGeom>
          <a:noFill/>
          <a:ln w="9525">
            <a:noFill/>
            <a:miter lim="800000"/>
            <a:headEnd/>
            <a:tailEnd/>
          </a:ln>
        </p:spPr>
        <p:txBody>
          <a:bodyPr>
            <a:spAutoFit/>
          </a:bodyPr>
          <a:lstStyle/>
          <a:p>
            <a:pPr algn="ctr" eaLnBrk="1" hangingPunct="1">
              <a:lnSpc>
                <a:spcPct val="40000"/>
              </a:lnSpc>
              <a:spcBef>
                <a:spcPct val="50000"/>
              </a:spcBef>
            </a:pPr>
            <a:endParaRPr lang="en-US" sz="600" b="1" dirty="0">
              <a:solidFill>
                <a:srgbClr val="8F2170"/>
              </a:solidFill>
            </a:endParaRPr>
          </a:p>
          <a:p>
            <a:pPr algn="ctr" eaLnBrk="1" hangingPunct="1">
              <a:lnSpc>
                <a:spcPct val="40000"/>
              </a:lnSpc>
              <a:spcBef>
                <a:spcPct val="50000"/>
              </a:spcBef>
            </a:pPr>
            <a:r>
              <a:rPr lang="en-US" sz="2500" b="1" dirty="0" err="1">
                <a:solidFill>
                  <a:schemeClr val="tx2"/>
                </a:solidFill>
              </a:rPr>
              <a:t>Osmoregulation</a:t>
            </a:r>
            <a:r>
              <a:rPr lang="en-US" sz="2500" b="1" dirty="0">
                <a:solidFill>
                  <a:schemeClr val="tx2"/>
                </a:solidFill>
              </a:rPr>
              <a:t> in a perch, a freshwater </a:t>
            </a:r>
            <a:r>
              <a:rPr lang="en-US" sz="2500" b="1" dirty="0" smtClean="0">
                <a:solidFill>
                  <a:schemeClr val="tx2"/>
                </a:solidFill>
              </a:rPr>
              <a:t>fish</a:t>
            </a:r>
            <a:endParaRPr lang="en-US" sz="2500" b="1" dirty="0">
              <a:solidFill>
                <a:schemeClr val="tx2"/>
              </a:solidFill>
            </a:endParaRPr>
          </a:p>
        </p:txBody>
      </p:sp>
      <p:sp>
        <p:nvSpPr>
          <p:cNvPr id="13320" name="Text Box 13"/>
          <p:cNvSpPr txBox="1">
            <a:spLocks noChangeArrowheads="1"/>
          </p:cNvSpPr>
          <p:nvPr/>
        </p:nvSpPr>
        <p:spPr bwMode="auto">
          <a:xfrm>
            <a:off x="4135438" y="1228725"/>
            <a:ext cx="4762500" cy="665163"/>
          </a:xfrm>
          <a:prstGeom prst="rect">
            <a:avLst/>
          </a:prstGeom>
          <a:noFill/>
          <a:ln w="9525">
            <a:noFill/>
            <a:miter lim="800000"/>
            <a:headEnd/>
            <a:tailEnd/>
          </a:ln>
        </p:spPr>
        <p:txBody>
          <a:bodyPr wrap="none" lIns="0" tIns="0" rIns="0" bIns="0"/>
          <a:lstStyle/>
          <a:p>
            <a:pPr rtl="1">
              <a:lnSpc>
                <a:spcPct val="90000"/>
              </a:lnSpc>
            </a:pPr>
            <a:endParaRPr lang="en-GB" sz="23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body" idx="1"/>
          </p:nvPr>
        </p:nvSpPr>
        <p:spPr>
          <a:xfrm>
            <a:off x="196850" y="1824038"/>
            <a:ext cx="8751888" cy="4694237"/>
          </a:xfrm>
        </p:spPr>
        <p:txBody>
          <a:bodyPr/>
          <a:lstStyle/>
          <a:p>
            <a:pPr marL="261938" indent="-261938" eaLnBrk="1" hangingPunct="1">
              <a:lnSpc>
                <a:spcPct val="80000"/>
              </a:lnSpc>
            </a:pPr>
            <a:r>
              <a:rPr lang="en-US" sz="2200" dirty="0" smtClean="0">
                <a:solidFill>
                  <a:srgbClr val="FF0000"/>
                </a:solidFill>
              </a:rPr>
              <a:t>Saltwater fish</a:t>
            </a:r>
            <a:endParaRPr lang="en-US" sz="2400" b="1" dirty="0" smtClean="0">
              <a:solidFill>
                <a:srgbClr val="FF0000"/>
              </a:solidFill>
            </a:endParaRPr>
          </a:p>
          <a:p>
            <a:pPr marL="711200" lvl="1" indent="-269875" eaLnBrk="1" hangingPunct="1">
              <a:lnSpc>
                <a:spcPct val="80000"/>
              </a:lnSpc>
              <a:buFontTx/>
              <a:buChar char="–"/>
            </a:pPr>
            <a:r>
              <a:rPr lang="en-US" sz="2000" dirty="0" smtClean="0"/>
              <a:t>Lose water by osmosis			</a:t>
            </a:r>
          </a:p>
          <a:p>
            <a:pPr marL="711200" lvl="1" indent="-269875" eaLnBrk="1" hangingPunct="1">
              <a:lnSpc>
                <a:spcPct val="80000"/>
              </a:lnSpc>
              <a:buFontTx/>
              <a:buChar char="–"/>
            </a:pPr>
            <a:r>
              <a:rPr lang="en-US" sz="2000" dirty="0" smtClean="0"/>
              <a:t>Drink seawater				</a:t>
            </a:r>
          </a:p>
          <a:p>
            <a:pPr marL="711200" lvl="1" indent="-269875" eaLnBrk="1" hangingPunct="1">
              <a:lnSpc>
                <a:spcPct val="80000"/>
              </a:lnSpc>
              <a:buFontTx/>
              <a:buChar char="–"/>
            </a:pPr>
            <a:r>
              <a:rPr lang="en-US" sz="2000" dirty="0" smtClean="0"/>
              <a:t>Pump out excess salt			</a:t>
            </a:r>
          </a:p>
          <a:p>
            <a:pPr marL="261938" indent="-261938" eaLnBrk="1" hangingPunct="1">
              <a:lnSpc>
                <a:spcPct val="85000"/>
              </a:lnSpc>
              <a:spcBef>
                <a:spcPct val="20000"/>
              </a:spcBef>
            </a:pPr>
            <a:r>
              <a:rPr lang="en-US" sz="2200" dirty="0" smtClean="0">
                <a:solidFill>
                  <a:srgbClr val="FF0000"/>
                </a:solidFill>
              </a:rPr>
              <a:t>Land animals</a:t>
            </a:r>
            <a:endParaRPr lang="en-US" sz="2400" dirty="0" smtClean="0">
              <a:solidFill>
                <a:srgbClr val="FF0000"/>
              </a:solidFill>
            </a:endParaRPr>
          </a:p>
          <a:p>
            <a:pPr marL="711200" lvl="1" indent="-269875" eaLnBrk="1" hangingPunct="1">
              <a:lnSpc>
                <a:spcPct val="85000"/>
              </a:lnSpc>
              <a:spcBef>
                <a:spcPct val="20000"/>
              </a:spcBef>
              <a:buFontTx/>
              <a:buChar char="–"/>
            </a:pPr>
            <a:r>
              <a:rPr lang="en-US" sz="2000" dirty="0" smtClean="0"/>
              <a:t>Gain water by drinking and eating</a:t>
            </a:r>
          </a:p>
          <a:p>
            <a:pPr marL="711200" lvl="1" indent="-269875" eaLnBrk="1" hangingPunct="1">
              <a:lnSpc>
                <a:spcPct val="85000"/>
              </a:lnSpc>
              <a:spcBef>
                <a:spcPct val="20000"/>
              </a:spcBef>
              <a:buFontTx/>
              <a:buChar char="–"/>
            </a:pPr>
            <a:r>
              <a:rPr lang="en-US" sz="2000" dirty="0" smtClean="0"/>
              <a:t>Lose water by evaporation and waste disposal</a:t>
            </a:r>
            <a:endParaRPr lang="ar-SA" sz="2000" dirty="0" smtClean="0"/>
          </a:p>
          <a:p>
            <a:pPr marL="711200" lvl="1" indent="-269875" eaLnBrk="1" hangingPunct="1">
              <a:lnSpc>
                <a:spcPct val="85000"/>
              </a:lnSpc>
              <a:spcBef>
                <a:spcPct val="20000"/>
              </a:spcBef>
              <a:buFontTx/>
              <a:buChar char="–"/>
            </a:pPr>
            <a:r>
              <a:rPr lang="en-US" sz="2000" dirty="0" smtClean="0"/>
              <a:t>Conserve water using</a:t>
            </a:r>
          </a:p>
          <a:p>
            <a:pPr marL="1074738" lvl="2" indent="-184150" eaLnBrk="1" hangingPunct="1">
              <a:lnSpc>
                <a:spcPct val="85000"/>
              </a:lnSpc>
              <a:spcBef>
                <a:spcPct val="20000"/>
              </a:spcBef>
              <a:buFontTx/>
              <a:buChar char="–"/>
            </a:pPr>
            <a:r>
              <a:rPr lang="en-US" sz="1800" dirty="0" smtClean="0"/>
              <a:t>Kidneys</a:t>
            </a:r>
          </a:p>
          <a:p>
            <a:pPr marL="1074738" lvl="2" indent="-184150" eaLnBrk="1" hangingPunct="1">
              <a:lnSpc>
                <a:spcPct val="85000"/>
              </a:lnSpc>
              <a:spcBef>
                <a:spcPct val="20000"/>
              </a:spcBef>
              <a:buFontTx/>
              <a:buChar char="–"/>
            </a:pPr>
            <a:r>
              <a:rPr lang="en-US" sz="1800" dirty="0" smtClean="0"/>
              <a:t>Behavior adaptations</a:t>
            </a:r>
          </a:p>
          <a:p>
            <a:pPr marL="1074738" lvl="2" indent="-184150" eaLnBrk="1" hangingPunct="1">
              <a:lnSpc>
                <a:spcPct val="85000"/>
              </a:lnSpc>
              <a:spcBef>
                <a:spcPct val="20000"/>
              </a:spcBef>
              <a:buFontTx/>
              <a:buChar char="–"/>
            </a:pPr>
            <a:r>
              <a:rPr lang="en-US" sz="1800" dirty="0" smtClean="0"/>
              <a:t>Waterproof skin</a:t>
            </a:r>
          </a:p>
        </p:txBody>
      </p:sp>
      <p:sp>
        <p:nvSpPr>
          <p:cNvPr id="14339" name="Line 15"/>
          <p:cNvSpPr>
            <a:spLocks noChangeShapeType="1"/>
          </p:cNvSpPr>
          <p:nvPr/>
        </p:nvSpPr>
        <p:spPr bwMode="auto">
          <a:xfrm>
            <a:off x="114300" y="1616075"/>
            <a:ext cx="8775700" cy="0"/>
          </a:xfrm>
          <a:prstGeom prst="line">
            <a:avLst/>
          </a:prstGeom>
          <a:noFill/>
          <a:ln w="76200">
            <a:solidFill>
              <a:srgbClr val="A8B99B"/>
            </a:solidFill>
            <a:round/>
            <a:headEnd/>
            <a:tailEnd/>
          </a:ln>
        </p:spPr>
        <p:txBody>
          <a:bodyPr wrap="none" anchor="ctr"/>
          <a:lstStyle/>
          <a:p>
            <a:endParaRPr lang="ar-SA"/>
          </a:p>
        </p:txBody>
      </p:sp>
      <p:sp>
        <p:nvSpPr>
          <p:cNvPr id="14340" name="Line 1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4341" name="Text Box 1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
        <p:nvSpPr>
          <p:cNvPr id="14342" name="Rectangle 19"/>
          <p:cNvSpPr>
            <a:spLocks noGrp="1" noChangeArrowheads="1"/>
          </p:cNvSpPr>
          <p:nvPr>
            <p:ph type="title"/>
          </p:nvPr>
        </p:nvSpPr>
        <p:spPr>
          <a:xfrm>
            <a:off x="180975" y="169863"/>
            <a:ext cx="8534400" cy="1377950"/>
          </a:xfrm>
          <a:noFill/>
        </p:spPr>
        <p:txBody>
          <a:bodyPr/>
          <a:lstStyle/>
          <a:p>
            <a:pPr marL="0" indent="0" algn="ctr" eaLnBrk="1" hangingPunct="1"/>
            <a:r>
              <a:rPr lang="en-US" sz="2400" dirty="0" smtClean="0"/>
              <a:t>25.4 Animals balance the gain and loss of water and solutes through </a:t>
            </a:r>
            <a:r>
              <a:rPr lang="en-US" sz="2400" dirty="0" err="1" smtClean="0"/>
              <a:t>osmoregulation</a:t>
            </a:r>
            <a:r>
              <a:rPr lang="en-US" sz="2400" dirty="0" smtClean="0"/>
              <a:t/>
            </a:r>
            <a:br>
              <a:rPr lang="en-US" sz="2400" dirty="0" smtClean="0"/>
            </a:br>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25_04bSaltwaterOsmoreg-U"/>
          <p:cNvPicPr>
            <a:picLocks noChangeAspect="1" noChangeArrowheads="1"/>
          </p:cNvPicPr>
          <p:nvPr/>
        </p:nvPicPr>
        <p:blipFill>
          <a:blip r:embed="rId3" cstate="print"/>
          <a:srcRect/>
          <a:stretch>
            <a:fillRect/>
          </a:stretch>
        </p:blipFill>
        <p:spPr bwMode="auto">
          <a:xfrm>
            <a:off x="300038" y="560388"/>
            <a:ext cx="8542337" cy="5505450"/>
          </a:xfrm>
          <a:prstGeom prst="rect">
            <a:avLst/>
          </a:prstGeom>
          <a:noFill/>
          <a:ln w="9525">
            <a:noFill/>
            <a:miter lim="800000"/>
            <a:headEnd/>
            <a:tailEnd/>
          </a:ln>
        </p:spPr>
      </p:pic>
      <p:sp>
        <p:nvSpPr>
          <p:cNvPr id="15363" name="Text Box 7"/>
          <p:cNvSpPr txBox="1">
            <a:spLocks noChangeArrowheads="1"/>
          </p:cNvSpPr>
          <p:nvPr/>
        </p:nvSpPr>
        <p:spPr bwMode="auto">
          <a:xfrm>
            <a:off x="5505450" y="228600"/>
            <a:ext cx="3314700" cy="969963"/>
          </a:xfrm>
          <a:prstGeom prst="rect">
            <a:avLst/>
          </a:prstGeom>
          <a:noFill/>
          <a:ln w="9525">
            <a:noFill/>
            <a:miter lim="800000"/>
            <a:headEnd/>
            <a:tailEnd/>
          </a:ln>
        </p:spPr>
        <p:txBody>
          <a:bodyPr wrap="none" lIns="0" tIns="0" rIns="0" bIns="0"/>
          <a:lstStyle/>
          <a:p>
            <a:pPr algn="ctr"/>
            <a:r>
              <a:rPr lang="en-US" sz="2000" b="1"/>
              <a:t>Osmotic water loss </a:t>
            </a:r>
          </a:p>
          <a:p>
            <a:pPr algn="ctr"/>
            <a:r>
              <a:rPr lang="en-US" sz="2000" b="1"/>
              <a:t>through gills and other </a:t>
            </a:r>
          </a:p>
          <a:p>
            <a:pPr algn="ctr"/>
            <a:r>
              <a:rPr lang="en-US" sz="2000" b="1"/>
              <a:t>parts of body surface</a:t>
            </a:r>
          </a:p>
        </p:txBody>
      </p:sp>
      <p:sp>
        <p:nvSpPr>
          <p:cNvPr id="15364" name="Text Box 8"/>
          <p:cNvSpPr txBox="1">
            <a:spLocks noChangeArrowheads="1"/>
          </p:cNvSpPr>
          <p:nvPr/>
        </p:nvSpPr>
        <p:spPr bwMode="auto">
          <a:xfrm>
            <a:off x="2106613" y="4808538"/>
            <a:ext cx="1833562" cy="674687"/>
          </a:xfrm>
          <a:prstGeom prst="rect">
            <a:avLst/>
          </a:prstGeom>
          <a:noFill/>
          <a:ln w="9525">
            <a:noFill/>
            <a:miter lim="800000"/>
            <a:headEnd/>
            <a:tailEnd/>
          </a:ln>
        </p:spPr>
        <p:txBody>
          <a:bodyPr wrap="none" lIns="0" tIns="0" rIns="0" bIns="0"/>
          <a:lstStyle/>
          <a:p>
            <a:pPr algn="ctr"/>
            <a:r>
              <a:rPr lang="en-US" sz="2000" b="1"/>
              <a:t>Excretion of </a:t>
            </a:r>
          </a:p>
          <a:p>
            <a:pPr algn="ctr"/>
            <a:r>
              <a:rPr lang="en-US" sz="2000" b="1"/>
              <a:t>Salt from gills</a:t>
            </a:r>
          </a:p>
        </p:txBody>
      </p:sp>
      <p:sp>
        <p:nvSpPr>
          <p:cNvPr id="15365" name="Text Box 9"/>
          <p:cNvSpPr txBox="1">
            <a:spLocks noChangeArrowheads="1"/>
          </p:cNvSpPr>
          <p:nvPr/>
        </p:nvSpPr>
        <p:spPr bwMode="auto">
          <a:xfrm>
            <a:off x="1809750" y="200025"/>
            <a:ext cx="2474913" cy="1401763"/>
          </a:xfrm>
          <a:prstGeom prst="rect">
            <a:avLst/>
          </a:prstGeom>
          <a:noFill/>
          <a:ln w="9525">
            <a:noFill/>
            <a:miter lim="800000"/>
            <a:headEnd/>
            <a:tailEnd/>
          </a:ln>
        </p:spPr>
        <p:txBody>
          <a:bodyPr wrap="none" lIns="0" tIns="0" rIns="0" bIns="0"/>
          <a:lstStyle/>
          <a:p>
            <a:pPr algn="ctr"/>
            <a:r>
              <a:rPr lang="en-US" sz="2000" b="1"/>
              <a:t>Gain of water and</a:t>
            </a:r>
          </a:p>
          <a:p>
            <a:pPr algn="ctr"/>
            <a:r>
              <a:rPr lang="en-US" sz="2000" b="1"/>
              <a:t>salt from food</a:t>
            </a:r>
          </a:p>
          <a:p>
            <a:pPr algn="ctr"/>
            <a:r>
              <a:rPr lang="en-US" sz="2000" b="1"/>
              <a:t>and by drinking</a:t>
            </a:r>
          </a:p>
          <a:p>
            <a:pPr algn="ctr"/>
            <a:r>
              <a:rPr lang="en-US" sz="2000" b="1"/>
              <a:t>seawater</a:t>
            </a:r>
          </a:p>
        </p:txBody>
      </p:sp>
      <p:sp>
        <p:nvSpPr>
          <p:cNvPr id="15366" name="Text Box 10"/>
          <p:cNvSpPr txBox="1">
            <a:spLocks noChangeArrowheads="1"/>
          </p:cNvSpPr>
          <p:nvPr/>
        </p:nvSpPr>
        <p:spPr bwMode="auto">
          <a:xfrm>
            <a:off x="5994400" y="3898900"/>
            <a:ext cx="2747963" cy="1782763"/>
          </a:xfrm>
          <a:prstGeom prst="rect">
            <a:avLst/>
          </a:prstGeom>
          <a:noFill/>
          <a:ln w="9525">
            <a:noFill/>
            <a:miter lim="800000"/>
            <a:headEnd/>
            <a:tailEnd/>
          </a:ln>
        </p:spPr>
        <p:txBody>
          <a:bodyPr wrap="none" lIns="0" tIns="0" rIns="0" bIns="0"/>
          <a:lstStyle/>
          <a:p>
            <a:pPr algn="ctr"/>
            <a:r>
              <a:rPr lang="en-US" sz="2000" b="1"/>
              <a:t>Excretion of excess</a:t>
            </a:r>
          </a:p>
          <a:p>
            <a:pPr algn="ctr"/>
            <a:r>
              <a:rPr lang="en-US" sz="2000" b="1"/>
              <a:t>ions and small </a:t>
            </a:r>
          </a:p>
          <a:p>
            <a:pPr algn="ctr"/>
            <a:r>
              <a:rPr lang="en-US" sz="2000" b="1"/>
              <a:t>amounts of water </a:t>
            </a:r>
          </a:p>
          <a:p>
            <a:pPr algn="ctr"/>
            <a:r>
              <a:rPr lang="en-US" sz="2000" b="1"/>
              <a:t>in scanty urine </a:t>
            </a:r>
          </a:p>
          <a:p>
            <a:pPr algn="ctr"/>
            <a:r>
              <a:rPr lang="en-US" sz="2000" b="1"/>
              <a:t>from kidneys</a:t>
            </a:r>
          </a:p>
        </p:txBody>
      </p:sp>
      <p:sp>
        <p:nvSpPr>
          <p:cNvPr id="15367" name="Rectangle 11"/>
          <p:cNvSpPr>
            <a:spLocks noChangeArrowheads="1"/>
          </p:cNvSpPr>
          <p:nvPr/>
        </p:nvSpPr>
        <p:spPr bwMode="auto">
          <a:xfrm>
            <a:off x="1697038" y="5842000"/>
            <a:ext cx="6157912" cy="461665"/>
          </a:xfrm>
          <a:prstGeom prst="rect">
            <a:avLst/>
          </a:prstGeom>
          <a:noFill/>
          <a:ln w="9525">
            <a:noFill/>
            <a:miter lim="800000"/>
            <a:headEnd/>
            <a:tailEnd/>
          </a:ln>
        </p:spPr>
        <p:txBody>
          <a:bodyPr>
            <a:spAutoFit/>
          </a:bodyPr>
          <a:lstStyle/>
          <a:p>
            <a:r>
              <a:rPr lang="en-US" b="1" dirty="0" err="1">
                <a:solidFill>
                  <a:schemeClr val="tx2"/>
                </a:solidFill>
              </a:rPr>
              <a:t>Osmoregulation</a:t>
            </a:r>
            <a:r>
              <a:rPr lang="en-US" b="1" dirty="0">
                <a:solidFill>
                  <a:schemeClr val="tx2"/>
                </a:solidFill>
              </a:rPr>
              <a:t> in a cod, a saltwater </a:t>
            </a:r>
            <a:r>
              <a:rPr lang="en-US" b="1" dirty="0" smtClean="0">
                <a:solidFill>
                  <a:schemeClr val="tx2"/>
                </a:solidFill>
              </a:rPr>
              <a:t>fish</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80975" y="112713"/>
            <a:ext cx="8534400" cy="1022350"/>
          </a:xfrm>
        </p:spPr>
        <p:txBody>
          <a:bodyPr/>
          <a:lstStyle/>
          <a:p>
            <a:pPr marL="0" indent="0" algn="ctr" eaLnBrk="1" hangingPunct="1"/>
            <a:r>
              <a:rPr lang="en-US" sz="2000" dirty="0" smtClean="0"/>
              <a:t>25.5 EVOLUTION CONNECTION: A variety of ways to dispose of nitrogenous wastes have evolved in animals</a:t>
            </a:r>
            <a:br>
              <a:rPr lang="en-US" sz="2000" dirty="0" smtClean="0"/>
            </a:br>
            <a:endParaRPr lang="en-US" sz="2800" dirty="0" smtClean="0"/>
          </a:p>
        </p:txBody>
      </p:sp>
      <p:sp>
        <p:nvSpPr>
          <p:cNvPr id="16387" name="Rectangle 7"/>
          <p:cNvSpPr>
            <a:spLocks noGrp="1" noChangeArrowheads="1"/>
          </p:cNvSpPr>
          <p:nvPr>
            <p:ph type="body" idx="1"/>
          </p:nvPr>
        </p:nvSpPr>
        <p:spPr>
          <a:xfrm>
            <a:off x="90488" y="1325563"/>
            <a:ext cx="8896350" cy="4236544"/>
          </a:xfrm>
          <a:noFill/>
        </p:spPr>
        <p:txBody>
          <a:bodyPr lIns="91440" tIns="45720" rIns="91440" bIns="45720">
            <a:spAutoFit/>
          </a:bodyPr>
          <a:lstStyle/>
          <a:p>
            <a:pPr marL="174625" indent="-174625" eaLnBrk="1" hangingPunct="1">
              <a:lnSpc>
                <a:spcPct val="85000"/>
              </a:lnSpc>
              <a:spcBef>
                <a:spcPct val="20000"/>
              </a:spcBef>
            </a:pPr>
            <a:r>
              <a:rPr lang="en-US" sz="2000" b="1" dirty="0" smtClean="0">
                <a:solidFill>
                  <a:srgbClr val="FF0000"/>
                </a:solidFill>
              </a:rPr>
              <a:t>Nitrogenous wastes</a:t>
            </a:r>
            <a:r>
              <a:rPr lang="en-US" sz="2000" dirty="0" smtClean="0">
                <a:solidFill>
                  <a:srgbClr val="FF0000"/>
                </a:solidFill>
              </a:rPr>
              <a:t> </a:t>
            </a:r>
            <a:r>
              <a:rPr lang="en-US" sz="2000" dirty="0" smtClean="0"/>
              <a:t>are toxic breakdown products of protein</a:t>
            </a:r>
          </a:p>
          <a:p>
            <a:pPr marL="174625" indent="-174625" eaLnBrk="1" hangingPunct="1">
              <a:lnSpc>
                <a:spcPct val="85000"/>
              </a:lnSpc>
              <a:spcBef>
                <a:spcPct val="20000"/>
              </a:spcBef>
            </a:pPr>
            <a:r>
              <a:rPr lang="en-US" sz="2000" dirty="0" smtClean="0"/>
              <a:t>Animals dispose of nitrogenous wastes such as</a:t>
            </a:r>
          </a:p>
          <a:p>
            <a:pPr marL="174625" indent="-174625" eaLnBrk="1" hangingPunct="1">
              <a:lnSpc>
                <a:spcPct val="80000"/>
              </a:lnSpc>
              <a:buFont typeface="Wingdings" pitchFamily="2" charset="2"/>
              <a:buNone/>
            </a:pPr>
            <a:r>
              <a:rPr lang="en-US" sz="1800" b="1" dirty="0" smtClean="0">
                <a:solidFill>
                  <a:srgbClr val="990066"/>
                </a:solidFill>
              </a:rPr>
              <a:t>1-Ammonia (NH3</a:t>
            </a:r>
            <a:r>
              <a:rPr lang="en-GB" sz="1800" b="1" dirty="0" smtClean="0">
                <a:solidFill>
                  <a:srgbClr val="990066"/>
                </a:solidFill>
              </a:rPr>
              <a:t>)</a:t>
            </a:r>
            <a:r>
              <a:rPr lang="ar-SA" sz="1800" b="1" dirty="0" smtClean="0">
                <a:solidFill>
                  <a:srgbClr val="990066"/>
                </a:solidFill>
              </a:rPr>
              <a:t> </a:t>
            </a:r>
            <a:endParaRPr lang="en-GB" sz="1800" b="1" dirty="0" smtClean="0">
              <a:solidFill>
                <a:srgbClr val="990066"/>
              </a:solidFill>
            </a:endParaRPr>
          </a:p>
          <a:p>
            <a:pPr marL="174625" indent="-174625" eaLnBrk="1" hangingPunct="1">
              <a:lnSpc>
                <a:spcPct val="80000"/>
              </a:lnSpc>
              <a:spcBef>
                <a:spcPct val="20000"/>
              </a:spcBef>
              <a:buFont typeface="Wingdings" pitchFamily="2" charset="2"/>
              <a:buNone/>
            </a:pPr>
            <a:r>
              <a:rPr lang="ar-SA" sz="1600" b="1" dirty="0" smtClean="0"/>
              <a:t>      </a:t>
            </a:r>
            <a:r>
              <a:rPr lang="en-US" sz="1600" dirty="0" smtClean="0"/>
              <a:t>Poisonous                   				</a:t>
            </a:r>
            <a:r>
              <a:rPr lang="ar-SA" sz="1600" dirty="0" smtClean="0"/>
              <a:t>    </a:t>
            </a:r>
            <a:r>
              <a:rPr lang="en-GB" sz="1600" dirty="0" smtClean="0"/>
              <a:t>     </a:t>
            </a:r>
            <a:r>
              <a:rPr lang="ar-SA" sz="1600" dirty="0" smtClean="0"/>
              <a:t>    </a:t>
            </a:r>
            <a:r>
              <a:rPr lang="en-US" sz="1600" dirty="0" smtClean="0"/>
              <a:t>	</a:t>
            </a:r>
            <a:endParaRPr lang="en-GB" sz="1600" dirty="0" smtClean="0"/>
          </a:p>
          <a:p>
            <a:pPr marL="174625" indent="-174625" eaLnBrk="1" hangingPunct="1">
              <a:lnSpc>
                <a:spcPct val="80000"/>
              </a:lnSpc>
              <a:spcBef>
                <a:spcPct val="20000"/>
              </a:spcBef>
              <a:buFont typeface="Wingdings" pitchFamily="2" charset="2"/>
              <a:buNone/>
            </a:pPr>
            <a:r>
              <a:rPr lang="ar-SA" sz="1600" dirty="0" smtClean="0"/>
              <a:t>      </a:t>
            </a:r>
            <a:r>
              <a:rPr lang="en-US" sz="1600" dirty="0" smtClean="0"/>
              <a:t>Soluble in water    			 	</a:t>
            </a:r>
            <a:endParaRPr lang="en-GB" sz="1600" dirty="0" smtClean="0"/>
          </a:p>
          <a:p>
            <a:pPr marL="174625" indent="-174625" eaLnBrk="1" hangingPunct="1">
              <a:lnSpc>
                <a:spcPct val="80000"/>
              </a:lnSpc>
              <a:spcBef>
                <a:spcPct val="20000"/>
              </a:spcBef>
              <a:buFont typeface="Wingdings" pitchFamily="2" charset="2"/>
              <a:buNone/>
            </a:pPr>
            <a:r>
              <a:rPr lang="ar-SA" sz="1600" dirty="0" smtClean="0"/>
              <a:t>      </a:t>
            </a:r>
            <a:r>
              <a:rPr lang="en-US" sz="1600" dirty="0" smtClean="0"/>
              <a:t>Easily disposed of by aquatic animals</a:t>
            </a:r>
            <a:endParaRPr lang="en-GB" sz="1600" dirty="0" smtClean="0"/>
          </a:p>
          <a:p>
            <a:pPr marL="174625" indent="-174625" eaLnBrk="1" hangingPunct="1">
              <a:lnSpc>
                <a:spcPct val="80000"/>
              </a:lnSpc>
              <a:buFont typeface="Wingdings" pitchFamily="2" charset="2"/>
              <a:buNone/>
            </a:pPr>
            <a:r>
              <a:rPr lang="en-US" sz="1800" b="1" dirty="0" smtClean="0">
                <a:solidFill>
                  <a:srgbClr val="990066"/>
                </a:solidFill>
              </a:rPr>
              <a:t>2- Urea</a:t>
            </a:r>
            <a:endParaRPr lang="en-GB" sz="1800" b="1" dirty="0" smtClean="0">
              <a:solidFill>
                <a:srgbClr val="990066"/>
              </a:solidFill>
            </a:endParaRPr>
          </a:p>
          <a:p>
            <a:pPr marL="174625" indent="-174625" eaLnBrk="1" hangingPunct="1">
              <a:lnSpc>
                <a:spcPct val="80000"/>
              </a:lnSpc>
              <a:spcBef>
                <a:spcPct val="20000"/>
              </a:spcBef>
              <a:buFont typeface="Wingdings" pitchFamily="2" charset="2"/>
              <a:buNone/>
            </a:pPr>
            <a:r>
              <a:rPr lang="ar-SA" sz="1600" b="1" dirty="0" smtClean="0"/>
              <a:t>     </a:t>
            </a:r>
            <a:r>
              <a:rPr lang="en-US" sz="1600" b="1" dirty="0" smtClean="0"/>
              <a:t> </a:t>
            </a:r>
            <a:r>
              <a:rPr lang="en-US" sz="1600" dirty="0" smtClean="0"/>
              <a:t>Less toxic</a:t>
            </a:r>
            <a:endParaRPr lang="en-GB" sz="1600" dirty="0" smtClean="0"/>
          </a:p>
          <a:p>
            <a:pPr marL="174625" indent="-174625" eaLnBrk="1" hangingPunct="1">
              <a:lnSpc>
                <a:spcPct val="80000"/>
              </a:lnSpc>
              <a:spcBef>
                <a:spcPct val="20000"/>
              </a:spcBef>
              <a:buFont typeface="Wingdings" pitchFamily="2" charset="2"/>
              <a:buNone/>
            </a:pPr>
            <a:r>
              <a:rPr lang="ar-SA" sz="1600" dirty="0" smtClean="0"/>
              <a:t>     </a:t>
            </a:r>
            <a:r>
              <a:rPr lang="en-US" sz="1600" dirty="0" smtClean="0"/>
              <a:t> Easier to store</a:t>
            </a:r>
            <a:endParaRPr lang="en-GB" sz="1600" dirty="0" smtClean="0"/>
          </a:p>
          <a:p>
            <a:pPr marL="174625" indent="-174625" eaLnBrk="1" hangingPunct="1">
              <a:lnSpc>
                <a:spcPct val="80000"/>
              </a:lnSpc>
              <a:spcBef>
                <a:spcPct val="20000"/>
              </a:spcBef>
              <a:buFont typeface="Wingdings" pitchFamily="2" charset="2"/>
              <a:buNone/>
            </a:pPr>
            <a:r>
              <a:rPr lang="en-GB" sz="1600" dirty="0" smtClean="0"/>
              <a:t> </a:t>
            </a:r>
            <a:r>
              <a:rPr lang="ar-SA" sz="1600" dirty="0" smtClean="0"/>
              <a:t> </a:t>
            </a:r>
            <a:r>
              <a:rPr lang="en-US" sz="1800" b="1" dirty="0">
                <a:solidFill>
                  <a:srgbClr val="990066"/>
                </a:solidFill>
              </a:rPr>
              <a:t>3-</a:t>
            </a:r>
            <a:r>
              <a:rPr lang="ar-SA" sz="1800" b="1" dirty="0">
                <a:solidFill>
                  <a:srgbClr val="990066"/>
                </a:solidFill>
              </a:rPr>
              <a:t>    </a:t>
            </a:r>
            <a:r>
              <a:rPr lang="en-GB" sz="1600" dirty="0"/>
              <a:t>Some</a:t>
            </a:r>
            <a:r>
              <a:rPr lang="en-GB" sz="1800" b="1" dirty="0">
                <a:solidFill>
                  <a:srgbClr val="990066"/>
                </a:solidFill>
              </a:rPr>
              <a:t> </a:t>
            </a:r>
            <a:r>
              <a:rPr lang="en-GB" sz="1600" dirty="0" smtClean="0"/>
              <a:t>land animals save water by excreting uric acid  relatively non toxic insoluble in water  (dry waste </a:t>
            </a:r>
            <a:r>
              <a:rPr lang="en-GB" sz="1600" dirty="0" err="1" smtClean="0"/>
              <a:t>excreated</a:t>
            </a:r>
            <a:r>
              <a:rPr lang="en-GB" sz="1600" dirty="0" smtClean="0"/>
              <a:t> as semisolid) </a:t>
            </a:r>
          </a:p>
          <a:p>
            <a:pPr marL="174625" indent="-174625" eaLnBrk="1" hangingPunct="1">
              <a:lnSpc>
                <a:spcPct val="80000"/>
              </a:lnSpc>
              <a:buFont typeface="Wingdings" pitchFamily="2" charset="2"/>
              <a:buNone/>
            </a:pPr>
            <a:r>
              <a:rPr lang="en-GB" sz="1800" b="1" dirty="0" smtClean="0">
                <a:solidFill>
                  <a:srgbClr val="990066"/>
                </a:solidFill>
              </a:rPr>
              <a:t>Urea and uric acid take energy to produce</a:t>
            </a:r>
          </a:p>
          <a:p>
            <a:pPr marL="174625" indent="-174625" eaLnBrk="1" hangingPunct="1">
              <a:lnSpc>
                <a:spcPct val="80000"/>
              </a:lnSpc>
              <a:buFont typeface="Wingdings" pitchFamily="2" charset="2"/>
              <a:buNone/>
            </a:pPr>
            <a:endParaRPr lang="en-US" sz="1200" dirty="0" smtClean="0"/>
          </a:p>
        </p:txBody>
      </p:sp>
      <p:sp>
        <p:nvSpPr>
          <p:cNvPr id="16388" name="Line 8"/>
          <p:cNvSpPr>
            <a:spLocks noChangeShapeType="1"/>
          </p:cNvSpPr>
          <p:nvPr/>
        </p:nvSpPr>
        <p:spPr bwMode="auto">
          <a:xfrm>
            <a:off x="125413" y="1162050"/>
            <a:ext cx="8775700" cy="0"/>
          </a:xfrm>
          <a:prstGeom prst="line">
            <a:avLst/>
          </a:prstGeom>
          <a:noFill/>
          <a:ln w="76200">
            <a:solidFill>
              <a:srgbClr val="A8B99B"/>
            </a:solidFill>
            <a:round/>
            <a:headEnd/>
            <a:tailEnd/>
          </a:ln>
        </p:spPr>
        <p:txBody>
          <a:bodyPr wrap="none" anchor="ctr"/>
          <a:lstStyle/>
          <a:p>
            <a:endParaRPr lang="ar-SA"/>
          </a:p>
        </p:txBody>
      </p:sp>
      <p:sp>
        <p:nvSpPr>
          <p:cNvPr id="16389" name="Line 9"/>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6390" name="Text Box 10"/>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25_05NitrogenousWaste-U"/>
          <p:cNvPicPr>
            <a:picLocks noChangeAspect="1" noChangeArrowheads="1"/>
          </p:cNvPicPr>
          <p:nvPr/>
        </p:nvPicPr>
        <p:blipFill>
          <a:blip r:embed="rId3" cstate="print"/>
          <a:srcRect/>
          <a:stretch>
            <a:fillRect/>
          </a:stretch>
        </p:blipFill>
        <p:spPr bwMode="auto">
          <a:xfrm>
            <a:off x="703263" y="195263"/>
            <a:ext cx="8194675" cy="6578600"/>
          </a:xfrm>
          <a:prstGeom prst="rect">
            <a:avLst/>
          </a:prstGeom>
          <a:noFill/>
          <a:ln w="9525">
            <a:noFill/>
            <a:miter lim="800000"/>
            <a:headEnd/>
            <a:tailEnd/>
          </a:ln>
        </p:spPr>
      </p:pic>
      <p:sp>
        <p:nvSpPr>
          <p:cNvPr id="17411" name="Text Box 10"/>
          <p:cNvSpPr txBox="1">
            <a:spLocks noChangeArrowheads="1"/>
          </p:cNvSpPr>
          <p:nvPr/>
        </p:nvSpPr>
        <p:spPr bwMode="auto">
          <a:xfrm>
            <a:off x="4957763" y="306388"/>
            <a:ext cx="1736725" cy="185737"/>
          </a:xfrm>
          <a:prstGeom prst="rect">
            <a:avLst/>
          </a:prstGeom>
          <a:noFill/>
          <a:ln w="9525">
            <a:noFill/>
            <a:miter lim="800000"/>
            <a:headEnd/>
            <a:tailEnd/>
          </a:ln>
        </p:spPr>
        <p:txBody>
          <a:bodyPr wrap="none" lIns="0" tIns="0" rIns="0" bIns="0"/>
          <a:lstStyle/>
          <a:p>
            <a:pPr algn="ctr">
              <a:lnSpc>
                <a:spcPct val="80000"/>
              </a:lnSpc>
            </a:pPr>
            <a:r>
              <a:rPr lang="en-US" sz="1400" b="1"/>
              <a:t>Nitrogenous bases</a:t>
            </a:r>
          </a:p>
        </p:txBody>
      </p:sp>
      <p:sp>
        <p:nvSpPr>
          <p:cNvPr id="17412" name="Text Box 11"/>
          <p:cNvSpPr txBox="1">
            <a:spLocks noChangeArrowheads="1"/>
          </p:cNvSpPr>
          <p:nvPr/>
        </p:nvSpPr>
        <p:spPr bwMode="auto">
          <a:xfrm>
            <a:off x="4078288" y="1114425"/>
            <a:ext cx="1460500" cy="658813"/>
          </a:xfrm>
          <a:prstGeom prst="rect">
            <a:avLst/>
          </a:prstGeom>
          <a:noFill/>
          <a:ln w="9525">
            <a:noFill/>
            <a:miter lim="800000"/>
            <a:headEnd/>
            <a:tailEnd/>
          </a:ln>
        </p:spPr>
        <p:txBody>
          <a:bodyPr wrap="none" lIns="0" tIns="0" rIns="0" bIns="0"/>
          <a:lstStyle/>
          <a:p>
            <a:pPr algn="ctr"/>
            <a:r>
              <a:rPr lang="en-US" sz="1400" b="1" dirty="0"/>
              <a:t>—</a:t>
            </a:r>
            <a:r>
              <a:rPr lang="en-US" sz="1400" b="1" dirty="0">
                <a:solidFill>
                  <a:srgbClr val="0094C7"/>
                </a:solidFill>
              </a:rPr>
              <a:t>N</a:t>
            </a:r>
            <a:r>
              <a:rPr lang="en-US" sz="1400" b="1" dirty="0"/>
              <a:t>H</a:t>
            </a:r>
            <a:r>
              <a:rPr lang="en-US" sz="1400" b="1" baseline="-25000" dirty="0"/>
              <a:t>2</a:t>
            </a:r>
            <a:endParaRPr lang="en-US" sz="1400" b="1" dirty="0"/>
          </a:p>
          <a:p>
            <a:pPr algn="ctr"/>
            <a:r>
              <a:rPr lang="en-US" sz="1400" b="1" dirty="0"/>
              <a:t>Amino </a:t>
            </a:r>
            <a:r>
              <a:rPr lang="en-US" sz="1400" b="1" dirty="0" smtClean="0"/>
              <a:t>groups</a:t>
            </a:r>
            <a:endParaRPr lang="en-US" sz="1400" b="1" dirty="0"/>
          </a:p>
        </p:txBody>
      </p:sp>
      <p:sp>
        <p:nvSpPr>
          <p:cNvPr id="17413" name="Text Box 12"/>
          <p:cNvSpPr txBox="1">
            <a:spLocks noChangeArrowheads="1"/>
          </p:cNvSpPr>
          <p:nvPr/>
        </p:nvSpPr>
        <p:spPr bwMode="auto">
          <a:xfrm>
            <a:off x="2898775" y="309563"/>
            <a:ext cx="1736725" cy="185737"/>
          </a:xfrm>
          <a:prstGeom prst="rect">
            <a:avLst/>
          </a:prstGeom>
          <a:noFill/>
          <a:ln w="9525">
            <a:noFill/>
            <a:miter lim="800000"/>
            <a:headEnd/>
            <a:tailEnd/>
          </a:ln>
        </p:spPr>
        <p:txBody>
          <a:bodyPr wrap="none" lIns="0" tIns="0" rIns="0" bIns="0"/>
          <a:lstStyle/>
          <a:p>
            <a:pPr algn="ctr">
              <a:lnSpc>
                <a:spcPct val="80000"/>
              </a:lnSpc>
            </a:pPr>
            <a:r>
              <a:rPr lang="en-US" sz="1400" b="1"/>
              <a:t>Amino acids</a:t>
            </a:r>
          </a:p>
        </p:txBody>
      </p:sp>
      <p:sp>
        <p:nvSpPr>
          <p:cNvPr id="17414" name="Text Box 13"/>
          <p:cNvSpPr txBox="1">
            <a:spLocks noChangeArrowheads="1"/>
          </p:cNvSpPr>
          <p:nvPr/>
        </p:nvSpPr>
        <p:spPr bwMode="auto">
          <a:xfrm>
            <a:off x="58467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400" b="1"/>
              <a:t>Uric acid</a:t>
            </a:r>
          </a:p>
        </p:txBody>
      </p:sp>
      <p:sp>
        <p:nvSpPr>
          <p:cNvPr id="17415" name="Text Box 14"/>
          <p:cNvSpPr txBox="1">
            <a:spLocks noChangeArrowheads="1"/>
          </p:cNvSpPr>
          <p:nvPr/>
        </p:nvSpPr>
        <p:spPr bwMode="auto">
          <a:xfrm>
            <a:off x="6132513" y="3759200"/>
            <a:ext cx="1892300" cy="620713"/>
          </a:xfrm>
          <a:prstGeom prst="rect">
            <a:avLst/>
          </a:prstGeom>
          <a:noFill/>
          <a:ln w="9525">
            <a:noFill/>
            <a:miter lim="800000"/>
            <a:headEnd/>
            <a:tailEnd/>
          </a:ln>
        </p:spPr>
        <p:txBody>
          <a:bodyPr wrap="none" lIns="0" tIns="0" rIns="0" bIns="0"/>
          <a:lstStyle/>
          <a:p>
            <a:pPr algn="l"/>
            <a:r>
              <a:rPr lang="en-US" sz="1400" b="1"/>
              <a:t>Birds and many other</a:t>
            </a:r>
          </a:p>
          <a:p>
            <a:pPr algn="l"/>
            <a:r>
              <a:rPr lang="en-US" sz="1400" b="1"/>
              <a:t>reptiles, insects, land</a:t>
            </a:r>
          </a:p>
          <a:p>
            <a:pPr algn="l"/>
            <a:r>
              <a:rPr lang="en-US" sz="1400" b="1"/>
              <a:t>snails</a:t>
            </a:r>
          </a:p>
        </p:txBody>
      </p:sp>
      <p:sp>
        <p:nvSpPr>
          <p:cNvPr id="17416" name="Text Box 15"/>
          <p:cNvSpPr txBox="1">
            <a:spLocks noChangeArrowheads="1"/>
          </p:cNvSpPr>
          <p:nvPr/>
        </p:nvSpPr>
        <p:spPr bwMode="auto">
          <a:xfrm>
            <a:off x="7427913" y="309563"/>
            <a:ext cx="1152525" cy="188912"/>
          </a:xfrm>
          <a:prstGeom prst="rect">
            <a:avLst/>
          </a:prstGeom>
          <a:noFill/>
          <a:ln w="9525">
            <a:noFill/>
            <a:miter lim="800000"/>
            <a:headEnd/>
            <a:tailEnd/>
          </a:ln>
        </p:spPr>
        <p:txBody>
          <a:bodyPr wrap="none" lIns="0" tIns="0" rIns="0" bIns="0"/>
          <a:lstStyle/>
          <a:p>
            <a:pPr algn="ctr">
              <a:lnSpc>
                <a:spcPct val="80000"/>
              </a:lnSpc>
            </a:pPr>
            <a:r>
              <a:rPr lang="en-US" sz="1400" b="1"/>
              <a:t>Nucleic acids</a:t>
            </a:r>
          </a:p>
        </p:txBody>
      </p:sp>
      <p:sp>
        <p:nvSpPr>
          <p:cNvPr id="17417" name="Text Box 16"/>
          <p:cNvSpPr txBox="1">
            <a:spLocks noChangeArrowheads="1"/>
          </p:cNvSpPr>
          <p:nvPr/>
        </p:nvSpPr>
        <p:spPr bwMode="auto">
          <a:xfrm>
            <a:off x="735013" y="304800"/>
            <a:ext cx="1736725" cy="185738"/>
          </a:xfrm>
          <a:prstGeom prst="rect">
            <a:avLst/>
          </a:prstGeom>
          <a:noFill/>
          <a:ln w="9525">
            <a:noFill/>
            <a:miter lim="800000"/>
            <a:headEnd/>
            <a:tailEnd/>
          </a:ln>
        </p:spPr>
        <p:txBody>
          <a:bodyPr wrap="none" lIns="0" tIns="0" rIns="0" bIns="0"/>
          <a:lstStyle/>
          <a:p>
            <a:pPr algn="ctr">
              <a:lnSpc>
                <a:spcPct val="80000"/>
              </a:lnSpc>
            </a:pPr>
            <a:r>
              <a:rPr lang="en-US" sz="1400" b="1"/>
              <a:t>Proteins</a:t>
            </a:r>
          </a:p>
        </p:txBody>
      </p:sp>
      <p:sp>
        <p:nvSpPr>
          <p:cNvPr id="17418" name="Text Box 17"/>
          <p:cNvSpPr txBox="1">
            <a:spLocks noChangeArrowheads="1"/>
          </p:cNvSpPr>
          <p:nvPr/>
        </p:nvSpPr>
        <p:spPr bwMode="auto">
          <a:xfrm>
            <a:off x="17827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400" b="1"/>
              <a:t>Ammonia</a:t>
            </a:r>
          </a:p>
        </p:txBody>
      </p:sp>
      <p:sp>
        <p:nvSpPr>
          <p:cNvPr id="17419" name="Text Box 18"/>
          <p:cNvSpPr txBox="1">
            <a:spLocks noChangeArrowheads="1"/>
          </p:cNvSpPr>
          <p:nvPr/>
        </p:nvSpPr>
        <p:spPr bwMode="auto">
          <a:xfrm>
            <a:off x="3827463" y="6337300"/>
            <a:ext cx="1736725" cy="185738"/>
          </a:xfrm>
          <a:prstGeom prst="rect">
            <a:avLst/>
          </a:prstGeom>
          <a:noFill/>
          <a:ln w="9525">
            <a:noFill/>
            <a:miter lim="800000"/>
            <a:headEnd/>
            <a:tailEnd/>
          </a:ln>
        </p:spPr>
        <p:txBody>
          <a:bodyPr wrap="none" lIns="0" tIns="0" rIns="0" bIns="0"/>
          <a:lstStyle/>
          <a:p>
            <a:pPr algn="ctr">
              <a:lnSpc>
                <a:spcPct val="80000"/>
              </a:lnSpc>
            </a:pPr>
            <a:r>
              <a:rPr lang="en-US" sz="1400" b="1"/>
              <a:t>Urea</a:t>
            </a:r>
          </a:p>
        </p:txBody>
      </p:sp>
      <p:sp>
        <p:nvSpPr>
          <p:cNvPr id="17420" name="Text Box 19"/>
          <p:cNvSpPr txBox="1">
            <a:spLocks noChangeArrowheads="1"/>
          </p:cNvSpPr>
          <p:nvPr/>
        </p:nvSpPr>
        <p:spPr bwMode="auto">
          <a:xfrm>
            <a:off x="4014788" y="3759200"/>
            <a:ext cx="1987550" cy="782638"/>
          </a:xfrm>
          <a:prstGeom prst="rect">
            <a:avLst/>
          </a:prstGeom>
          <a:noFill/>
          <a:ln w="9525">
            <a:noFill/>
            <a:miter lim="800000"/>
            <a:headEnd/>
            <a:tailEnd/>
          </a:ln>
        </p:spPr>
        <p:txBody>
          <a:bodyPr wrap="none" lIns="0" tIns="0" rIns="0" bIns="0"/>
          <a:lstStyle/>
          <a:p>
            <a:pPr algn="l"/>
            <a:r>
              <a:rPr lang="en-US" sz="1400" b="1"/>
              <a:t>Mammals, amphibians,</a:t>
            </a:r>
          </a:p>
          <a:p>
            <a:pPr algn="l"/>
            <a:r>
              <a:rPr lang="en-US" sz="1400" b="1"/>
              <a:t>sharks, some bony</a:t>
            </a:r>
          </a:p>
          <a:p>
            <a:pPr algn="l"/>
            <a:r>
              <a:rPr lang="en-US" sz="1400" b="1"/>
              <a:t>fishes</a:t>
            </a:r>
          </a:p>
        </p:txBody>
      </p:sp>
      <p:sp>
        <p:nvSpPr>
          <p:cNvPr id="17421" name="Text Box 20"/>
          <p:cNvSpPr txBox="1">
            <a:spLocks noChangeArrowheads="1"/>
          </p:cNvSpPr>
          <p:nvPr/>
        </p:nvSpPr>
        <p:spPr bwMode="auto">
          <a:xfrm>
            <a:off x="1931988" y="3759200"/>
            <a:ext cx="1987550" cy="449263"/>
          </a:xfrm>
          <a:prstGeom prst="rect">
            <a:avLst/>
          </a:prstGeom>
          <a:noFill/>
          <a:ln w="9525">
            <a:noFill/>
            <a:miter lim="800000"/>
            <a:headEnd/>
            <a:tailEnd/>
          </a:ln>
        </p:spPr>
        <p:txBody>
          <a:bodyPr wrap="none" lIns="0" tIns="0" rIns="0" bIns="0"/>
          <a:lstStyle/>
          <a:p>
            <a:pPr algn="l"/>
            <a:r>
              <a:rPr lang="en-US" sz="1400" b="1"/>
              <a:t>Most aquatic animals,</a:t>
            </a:r>
          </a:p>
          <a:p>
            <a:pPr algn="l"/>
            <a:r>
              <a:rPr lang="en-US" sz="1400" b="1"/>
              <a:t>including most fishes</a:t>
            </a:r>
          </a:p>
        </p:txBody>
      </p:sp>
      <p:sp>
        <p:nvSpPr>
          <p:cNvPr id="17422" name="Rectangle 21"/>
          <p:cNvSpPr>
            <a:spLocks noChangeArrowheads="1"/>
          </p:cNvSpPr>
          <p:nvPr/>
        </p:nvSpPr>
        <p:spPr bwMode="auto">
          <a:xfrm>
            <a:off x="130175" y="2025650"/>
            <a:ext cx="1639888" cy="1938992"/>
          </a:xfrm>
          <a:prstGeom prst="rect">
            <a:avLst/>
          </a:prstGeom>
          <a:noFill/>
          <a:ln w="9525">
            <a:noFill/>
            <a:miter lim="800000"/>
            <a:headEnd/>
            <a:tailEnd/>
          </a:ln>
        </p:spPr>
        <p:txBody>
          <a:bodyPr>
            <a:spAutoFit/>
          </a:bodyPr>
          <a:lstStyle/>
          <a:p>
            <a:pPr algn="ctr"/>
            <a:r>
              <a:rPr lang="en-US" sz="2000" b="1" dirty="0">
                <a:solidFill>
                  <a:schemeClr val="tx2"/>
                </a:solidFill>
              </a:rPr>
              <a:t>Nitrogen-containing metabolic waste products</a:t>
            </a:r>
          </a:p>
          <a:p>
            <a:pPr algn="ct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80975" y="155575"/>
            <a:ext cx="8534400" cy="769938"/>
          </a:xfrm>
        </p:spPr>
        <p:txBody>
          <a:bodyPr/>
          <a:lstStyle/>
          <a:p>
            <a:pPr marL="0" indent="0" algn="ctr" eaLnBrk="1" hangingPunct="1"/>
            <a:r>
              <a:rPr lang="en-US" sz="2400" dirty="0" smtClean="0"/>
              <a:t>25.6 The urinary system plays several major roles in homeostasis</a:t>
            </a:r>
            <a:br>
              <a:rPr lang="en-US" sz="2400" dirty="0" smtClean="0"/>
            </a:br>
            <a:endParaRPr lang="en-US" sz="2800" dirty="0" smtClean="0"/>
          </a:p>
        </p:txBody>
      </p:sp>
      <p:sp>
        <p:nvSpPr>
          <p:cNvPr id="18435" name="Rectangle 3"/>
          <p:cNvSpPr>
            <a:spLocks noGrp="1" noChangeArrowheads="1"/>
          </p:cNvSpPr>
          <p:nvPr>
            <p:ph type="body" idx="1"/>
          </p:nvPr>
        </p:nvSpPr>
        <p:spPr>
          <a:xfrm>
            <a:off x="255588" y="1331913"/>
            <a:ext cx="8534400" cy="5041900"/>
          </a:xfrm>
        </p:spPr>
        <p:txBody>
          <a:bodyPr/>
          <a:lstStyle/>
          <a:p>
            <a:pPr marL="361950" indent="-361950" eaLnBrk="1" hangingPunct="1">
              <a:lnSpc>
                <a:spcPct val="80000"/>
              </a:lnSpc>
              <a:spcBef>
                <a:spcPct val="20000"/>
              </a:spcBef>
            </a:pPr>
            <a:r>
              <a:rPr lang="en-US" sz="2400" b="1" dirty="0" smtClean="0">
                <a:solidFill>
                  <a:srgbClr val="FF0000"/>
                </a:solidFill>
              </a:rPr>
              <a:t>The excretory system</a:t>
            </a:r>
            <a:r>
              <a:rPr lang="ar-SA" sz="2400" b="1" dirty="0" smtClean="0">
                <a:solidFill>
                  <a:srgbClr val="FF0000"/>
                </a:solidFill>
              </a:rPr>
              <a:t>				</a:t>
            </a:r>
            <a:endParaRPr lang="en-US" sz="2000" b="1" dirty="0" smtClean="0">
              <a:solidFill>
                <a:srgbClr val="FF0000"/>
              </a:solidFill>
            </a:endParaRPr>
          </a:p>
          <a:p>
            <a:pPr marL="1138238" lvl="1" indent="-349250" eaLnBrk="1" hangingPunct="1">
              <a:lnSpc>
                <a:spcPct val="80000"/>
              </a:lnSpc>
              <a:spcBef>
                <a:spcPct val="20000"/>
              </a:spcBef>
              <a:buFontTx/>
              <a:buChar char="–"/>
            </a:pPr>
            <a:r>
              <a:rPr lang="en-US" sz="2000" dirty="0" smtClean="0"/>
              <a:t>Expels wastes</a:t>
            </a:r>
            <a:r>
              <a:rPr lang="ar-SA" sz="2000" dirty="0" smtClean="0"/>
              <a:t>				  	</a:t>
            </a:r>
            <a:endParaRPr lang="en-US" sz="2000" dirty="0" smtClean="0"/>
          </a:p>
          <a:p>
            <a:pPr marL="1138238" lvl="1" indent="-349250" eaLnBrk="1" hangingPunct="1">
              <a:lnSpc>
                <a:spcPct val="80000"/>
              </a:lnSpc>
              <a:spcBef>
                <a:spcPct val="20000"/>
              </a:spcBef>
              <a:buFontTx/>
              <a:buChar char="–"/>
            </a:pPr>
            <a:r>
              <a:rPr lang="en-US" sz="2000" dirty="0" smtClean="0"/>
              <a:t>Regulates water balance</a:t>
            </a:r>
            <a:r>
              <a:rPr lang="ar-SA" sz="2000" dirty="0" smtClean="0"/>
              <a:t>	</a:t>
            </a:r>
            <a:endParaRPr lang="en-US" sz="2000" dirty="0" smtClean="0"/>
          </a:p>
          <a:p>
            <a:pPr marL="1138238" lvl="1" indent="-349250" eaLnBrk="1" hangingPunct="1">
              <a:lnSpc>
                <a:spcPct val="80000"/>
              </a:lnSpc>
              <a:spcBef>
                <a:spcPct val="20000"/>
              </a:spcBef>
              <a:buFontTx/>
              <a:buChar char="–"/>
            </a:pPr>
            <a:r>
              <a:rPr lang="en-US" sz="2000" dirty="0" smtClean="0"/>
              <a:t>Regulates ion balance</a:t>
            </a:r>
            <a:r>
              <a:rPr lang="ar-SA" sz="2000" dirty="0" smtClean="0"/>
              <a:t>	 	   	 	 </a:t>
            </a:r>
          </a:p>
          <a:p>
            <a:pPr marL="361950" indent="-361950" eaLnBrk="1" hangingPunct="1">
              <a:lnSpc>
                <a:spcPct val="80000"/>
              </a:lnSpc>
              <a:spcBef>
                <a:spcPct val="20000"/>
              </a:spcBef>
            </a:pPr>
            <a:r>
              <a:rPr lang="en-US" sz="2400" b="1" dirty="0" err="1" smtClean="0">
                <a:solidFill>
                  <a:srgbClr val="FF0000"/>
                </a:solidFill>
              </a:rPr>
              <a:t>Nephrons</a:t>
            </a:r>
            <a:r>
              <a:rPr lang="en-US" sz="2400" b="1" dirty="0" smtClean="0"/>
              <a:t>    </a:t>
            </a:r>
            <a:r>
              <a:rPr lang="ar-SA" sz="2400" b="1" dirty="0" smtClean="0"/>
              <a:t>	    		</a:t>
            </a:r>
            <a:r>
              <a:rPr lang="en-US" sz="2400" b="1" dirty="0" smtClean="0"/>
              <a:t> </a:t>
            </a:r>
            <a:r>
              <a:rPr lang="ar-SA" sz="2400" b="1" dirty="0" smtClean="0"/>
              <a:t>	</a:t>
            </a:r>
            <a:endParaRPr lang="en-US" sz="100" b="1" dirty="0" smtClean="0"/>
          </a:p>
          <a:p>
            <a:pPr marL="1138238" lvl="1" indent="-349250" eaLnBrk="1" hangingPunct="1">
              <a:lnSpc>
                <a:spcPct val="80000"/>
              </a:lnSpc>
              <a:spcBef>
                <a:spcPct val="20000"/>
              </a:spcBef>
              <a:buFontTx/>
              <a:buChar char="–"/>
            </a:pPr>
            <a:r>
              <a:rPr lang="en-US" sz="2000" dirty="0" smtClean="0"/>
              <a:t>Functional units of the kidneys</a:t>
            </a:r>
          </a:p>
          <a:p>
            <a:pPr marL="1138238" lvl="1" indent="-349250" eaLnBrk="1" hangingPunct="1">
              <a:lnSpc>
                <a:spcPct val="80000"/>
              </a:lnSpc>
              <a:spcBef>
                <a:spcPct val="20000"/>
              </a:spcBef>
              <a:buFontTx/>
              <a:buChar char="–"/>
            </a:pPr>
            <a:r>
              <a:rPr lang="en-US" sz="2000" dirty="0" smtClean="0"/>
              <a:t>Extract a </a:t>
            </a:r>
            <a:r>
              <a:rPr lang="en-US" sz="2000" b="1" dirty="0" smtClean="0"/>
              <a:t>filtrate</a:t>
            </a:r>
            <a:r>
              <a:rPr lang="en-US" sz="2000" dirty="0" smtClean="0"/>
              <a:t> from the blood</a:t>
            </a:r>
          </a:p>
          <a:p>
            <a:pPr marL="1138238" lvl="1" indent="-349250" eaLnBrk="1" hangingPunct="1">
              <a:lnSpc>
                <a:spcPct val="80000"/>
              </a:lnSpc>
              <a:spcBef>
                <a:spcPct val="20000"/>
              </a:spcBef>
              <a:buFontTx/>
              <a:buChar char="–"/>
            </a:pPr>
            <a:r>
              <a:rPr lang="en-US" sz="2000" dirty="0" smtClean="0"/>
              <a:t>Refine the filtrate to produce urine</a:t>
            </a:r>
          </a:p>
          <a:p>
            <a:pPr marL="361950" indent="-361950" eaLnBrk="1" hangingPunct="1">
              <a:lnSpc>
                <a:spcPct val="80000"/>
              </a:lnSpc>
              <a:spcBef>
                <a:spcPct val="20000"/>
              </a:spcBef>
            </a:pPr>
            <a:r>
              <a:rPr lang="en-US" sz="2400" b="1" dirty="0" smtClean="0">
                <a:solidFill>
                  <a:srgbClr val="FF0000"/>
                </a:solidFill>
              </a:rPr>
              <a:t>Urine</a:t>
            </a:r>
            <a:r>
              <a:rPr lang="ar-SA" sz="2400" b="1" dirty="0" smtClean="0"/>
              <a:t>							</a:t>
            </a:r>
            <a:endParaRPr lang="en-US" sz="2000" dirty="0" smtClean="0"/>
          </a:p>
          <a:p>
            <a:pPr marL="1138238" lvl="1" indent="-349250" eaLnBrk="1" hangingPunct="1">
              <a:lnSpc>
                <a:spcPct val="80000"/>
              </a:lnSpc>
              <a:spcBef>
                <a:spcPct val="20000"/>
              </a:spcBef>
              <a:buFontTx/>
              <a:buChar char="–"/>
            </a:pPr>
            <a:r>
              <a:rPr lang="en-US" sz="2000" b="1" dirty="0" err="1" smtClean="0"/>
              <a:t>Ureters</a:t>
            </a:r>
            <a:r>
              <a:rPr lang="en-US" sz="2000" dirty="0" smtClean="0"/>
              <a:t> drain the kidneys</a:t>
            </a:r>
          </a:p>
          <a:p>
            <a:pPr marL="1138238" lvl="1" indent="-349250" eaLnBrk="1" hangingPunct="1">
              <a:lnSpc>
                <a:spcPct val="80000"/>
              </a:lnSpc>
              <a:spcBef>
                <a:spcPct val="20000"/>
              </a:spcBef>
              <a:buFontTx/>
              <a:buChar char="–"/>
            </a:pPr>
            <a:r>
              <a:rPr lang="en-US" sz="2000" dirty="0" smtClean="0"/>
              <a:t>Stored in the </a:t>
            </a:r>
            <a:r>
              <a:rPr lang="en-US" sz="2000" b="1" dirty="0" smtClean="0"/>
              <a:t>urinary bladder</a:t>
            </a:r>
            <a:endParaRPr lang="en-US" sz="2000" dirty="0" smtClean="0"/>
          </a:p>
          <a:p>
            <a:pPr marL="1138238" lvl="1" indent="-349250" eaLnBrk="1" hangingPunct="1">
              <a:lnSpc>
                <a:spcPct val="80000"/>
              </a:lnSpc>
              <a:spcBef>
                <a:spcPct val="20000"/>
              </a:spcBef>
              <a:buFontTx/>
              <a:buChar char="–"/>
            </a:pPr>
            <a:r>
              <a:rPr lang="en-US" sz="2000" dirty="0" smtClean="0"/>
              <a:t>Expelled through the </a:t>
            </a:r>
            <a:r>
              <a:rPr lang="en-US" sz="2000" b="1" dirty="0" smtClean="0"/>
              <a:t>urethra</a:t>
            </a:r>
          </a:p>
          <a:p>
            <a:pPr marL="1138238" lvl="1" indent="-349250" eaLnBrk="1" hangingPunct="1">
              <a:lnSpc>
                <a:spcPct val="80000"/>
              </a:lnSpc>
              <a:spcBef>
                <a:spcPct val="20000"/>
              </a:spcBef>
              <a:buFontTx/>
              <a:buChar char="–"/>
            </a:pPr>
            <a:endParaRPr lang="en-US" sz="2000" dirty="0" smtClean="0"/>
          </a:p>
          <a:p>
            <a:pPr marL="1138238" lvl="1" indent="-349250" eaLnBrk="1" hangingPunct="1">
              <a:lnSpc>
                <a:spcPct val="85000"/>
              </a:lnSpc>
              <a:spcBef>
                <a:spcPct val="20000"/>
              </a:spcBef>
              <a:buFontTx/>
              <a:buChar char="–"/>
            </a:pPr>
            <a:endParaRPr lang="en-US" sz="2000" dirty="0" smtClean="0"/>
          </a:p>
        </p:txBody>
      </p:sp>
      <p:sp>
        <p:nvSpPr>
          <p:cNvPr id="18436" name="Line 4"/>
          <p:cNvSpPr>
            <a:spLocks noChangeShapeType="1"/>
          </p:cNvSpPr>
          <p:nvPr/>
        </p:nvSpPr>
        <p:spPr bwMode="auto">
          <a:xfrm>
            <a:off x="225425" y="1058863"/>
            <a:ext cx="8775700" cy="0"/>
          </a:xfrm>
          <a:prstGeom prst="line">
            <a:avLst/>
          </a:prstGeom>
          <a:noFill/>
          <a:ln w="76200">
            <a:solidFill>
              <a:srgbClr val="A8B99B"/>
            </a:solidFill>
            <a:round/>
            <a:headEnd/>
            <a:tailEnd/>
          </a:ln>
        </p:spPr>
        <p:txBody>
          <a:bodyPr wrap="none" anchor="ctr"/>
          <a:lstStyle/>
          <a:p>
            <a:endParaRPr lang="ar-SA"/>
          </a:p>
        </p:txBody>
      </p:sp>
      <p:sp>
        <p:nvSpPr>
          <p:cNvPr id="18437"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843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7" descr="25_06aHumExcretorySystem-U"/>
          <p:cNvPicPr>
            <a:picLocks noChangeAspect="1" noChangeArrowheads="1"/>
          </p:cNvPicPr>
          <p:nvPr/>
        </p:nvPicPr>
        <p:blipFill>
          <a:blip r:embed="rId3" cstate="print"/>
          <a:srcRect/>
          <a:stretch>
            <a:fillRect/>
          </a:stretch>
        </p:blipFill>
        <p:spPr bwMode="auto">
          <a:xfrm>
            <a:off x="382588" y="487363"/>
            <a:ext cx="8377237" cy="5883275"/>
          </a:xfrm>
          <a:prstGeom prst="rect">
            <a:avLst/>
          </a:prstGeom>
          <a:noFill/>
          <a:ln w="9525">
            <a:noFill/>
            <a:miter lim="800000"/>
            <a:headEnd/>
            <a:tailEnd/>
          </a:ln>
        </p:spPr>
      </p:pic>
      <p:sp>
        <p:nvSpPr>
          <p:cNvPr id="19459" name="Text Box 78"/>
          <p:cNvSpPr txBox="1">
            <a:spLocks noChangeArrowheads="1"/>
          </p:cNvSpPr>
          <p:nvPr/>
        </p:nvSpPr>
        <p:spPr bwMode="auto">
          <a:xfrm>
            <a:off x="411163" y="1438275"/>
            <a:ext cx="1147762" cy="377825"/>
          </a:xfrm>
          <a:prstGeom prst="rect">
            <a:avLst/>
          </a:prstGeom>
          <a:noFill/>
          <a:ln w="9525">
            <a:noFill/>
            <a:miter lim="800000"/>
            <a:headEnd/>
            <a:tailEnd/>
          </a:ln>
        </p:spPr>
        <p:txBody>
          <a:bodyPr wrap="none" lIns="0" tIns="0" rIns="0" bIns="0"/>
          <a:lstStyle/>
          <a:p>
            <a:pPr algn="l">
              <a:lnSpc>
                <a:spcPct val="80000"/>
              </a:lnSpc>
            </a:pPr>
            <a:r>
              <a:rPr lang="en-US" b="1"/>
              <a:t>Aorta</a:t>
            </a:r>
          </a:p>
        </p:txBody>
      </p:sp>
      <p:sp>
        <p:nvSpPr>
          <p:cNvPr id="19460" name="Text Box 79"/>
          <p:cNvSpPr txBox="1">
            <a:spLocks noChangeArrowheads="1"/>
          </p:cNvSpPr>
          <p:nvPr/>
        </p:nvSpPr>
        <p:spPr bwMode="auto">
          <a:xfrm>
            <a:off x="447675" y="2305050"/>
            <a:ext cx="1481138" cy="738188"/>
          </a:xfrm>
          <a:prstGeom prst="rect">
            <a:avLst/>
          </a:prstGeom>
          <a:noFill/>
          <a:ln w="9525">
            <a:noFill/>
            <a:miter lim="800000"/>
            <a:headEnd/>
            <a:tailEnd/>
          </a:ln>
        </p:spPr>
        <p:txBody>
          <a:bodyPr wrap="none" lIns="0" tIns="0" rIns="0" bIns="0"/>
          <a:lstStyle/>
          <a:p>
            <a:pPr algn="l">
              <a:lnSpc>
                <a:spcPct val="90000"/>
              </a:lnSpc>
            </a:pPr>
            <a:r>
              <a:rPr lang="en-US" b="1"/>
              <a:t>Inferior</a:t>
            </a:r>
          </a:p>
          <a:p>
            <a:pPr algn="l">
              <a:lnSpc>
                <a:spcPct val="90000"/>
              </a:lnSpc>
            </a:pPr>
            <a:r>
              <a:rPr lang="en-US" b="1"/>
              <a:t>vena cava</a:t>
            </a:r>
          </a:p>
        </p:txBody>
      </p:sp>
      <p:sp>
        <p:nvSpPr>
          <p:cNvPr id="19461" name="Text Box 80"/>
          <p:cNvSpPr txBox="1">
            <a:spLocks noChangeArrowheads="1"/>
          </p:cNvSpPr>
          <p:nvPr/>
        </p:nvSpPr>
        <p:spPr bwMode="auto">
          <a:xfrm>
            <a:off x="398463" y="3711575"/>
            <a:ext cx="3278187" cy="338138"/>
          </a:xfrm>
          <a:prstGeom prst="rect">
            <a:avLst/>
          </a:prstGeom>
          <a:noFill/>
          <a:ln w="9525">
            <a:noFill/>
            <a:miter lim="800000"/>
            <a:headEnd/>
            <a:tailEnd/>
          </a:ln>
        </p:spPr>
        <p:txBody>
          <a:bodyPr wrap="none" lIns="0" tIns="0" rIns="0" bIns="0"/>
          <a:lstStyle/>
          <a:p>
            <a:pPr algn="l">
              <a:lnSpc>
                <a:spcPct val="80000"/>
              </a:lnSpc>
            </a:pPr>
            <a:r>
              <a:rPr lang="en-US" b="1"/>
              <a:t>Renal artery and vein</a:t>
            </a:r>
          </a:p>
        </p:txBody>
      </p:sp>
      <p:sp>
        <p:nvSpPr>
          <p:cNvPr id="19462" name="Text Box 81"/>
          <p:cNvSpPr txBox="1">
            <a:spLocks noChangeArrowheads="1"/>
          </p:cNvSpPr>
          <p:nvPr/>
        </p:nvSpPr>
        <p:spPr bwMode="auto">
          <a:xfrm>
            <a:off x="6480175" y="5299075"/>
            <a:ext cx="2400300" cy="387350"/>
          </a:xfrm>
          <a:prstGeom prst="rect">
            <a:avLst/>
          </a:prstGeom>
          <a:noFill/>
          <a:ln w="9525">
            <a:noFill/>
            <a:miter lim="800000"/>
            <a:headEnd/>
            <a:tailEnd/>
          </a:ln>
        </p:spPr>
        <p:txBody>
          <a:bodyPr wrap="none" lIns="0" tIns="0" rIns="0" bIns="0"/>
          <a:lstStyle/>
          <a:p>
            <a:pPr algn="ctr">
              <a:lnSpc>
                <a:spcPct val="80000"/>
              </a:lnSpc>
            </a:pPr>
            <a:r>
              <a:rPr lang="en-US" b="1">
                <a:solidFill>
                  <a:srgbClr val="FF0000"/>
                </a:solidFill>
              </a:rPr>
              <a:t>Urinary bladder</a:t>
            </a:r>
          </a:p>
        </p:txBody>
      </p:sp>
      <p:sp>
        <p:nvSpPr>
          <p:cNvPr id="19463" name="Text Box 82"/>
          <p:cNvSpPr txBox="1">
            <a:spLocks noChangeArrowheads="1"/>
          </p:cNvSpPr>
          <p:nvPr/>
        </p:nvSpPr>
        <p:spPr bwMode="auto">
          <a:xfrm>
            <a:off x="7207250" y="4100513"/>
            <a:ext cx="1147763" cy="377825"/>
          </a:xfrm>
          <a:prstGeom prst="rect">
            <a:avLst/>
          </a:prstGeom>
          <a:noFill/>
          <a:ln w="9525">
            <a:noFill/>
            <a:miter lim="800000"/>
            <a:headEnd/>
            <a:tailEnd/>
          </a:ln>
        </p:spPr>
        <p:txBody>
          <a:bodyPr wrap="none" lIns="0" tIns="0" rIns="0" bIns="0"/>
          <a:lstStyle/>
          <a:p>
            <a:pPr algn="ctr">
              <a:lnSpc>
                <a:spcPct val="80000"/>
              </a:lnSpc>
            </a:pPr>
            <a:r>
              <a:rPr lang="en-US" b="1" dirty="0" smtClean="0">
                <a:solidFill>
                  <a:srgbClr val="FF0000"/>
                </a:solidFill>
              </a:rPr>
              <a:t>Kidney</a:t>
            </a:r>
            <a:endParaRPr lang="en-US" b="1" dirty="0">
              <a:solidFill>
                <a:srgbClr val="FF0000"/>
              </a:solidFill>
            </a:endParaRPr>
          </a:p>
        </p:txBody>
      </p:sp>
      <p:sp>
        <p:nvSpPr>
          <p:cNvPr id="19464" name="Text Box 83"/>
          <p:cNvSpPr txBox="1">
            <a:spLocks noChangeArrowheads="1"/>
          </p:cNvSpPr>
          <p:nvPr/>
        </p:nvSpPr>
        <p:spPr bwMode="auto">
          <a:xfrm>
            <a:off x="407988" y="4532313"/>
            <a:ext cx="1147762" cy="377825"/>
          </a:xfrm>
          <a:prstGeom prst="rect">
            <a:avLst/>
          </a:prstGeom>
          <a:noFill/>
          <a:ln w="9525">
            <a:noFill/>
            <a:miter lim="800000"/>
            <a:headEnd/>
            <a:tailEnd/>
          </a:ln>
        </p:spPr>
        <p:txBody>
          <a:bodyPr wrap="none" lIns="0" tIns="0" rIns="0" bIns="0"/>
          <a:lstStyle/>
          <a:p>
            <a:pPr algn="ctr">
              <a:lnSpc>
                <a:spcPct val="80000"/>
              </a:lnSpc>
            </a:pPr>
            <a:r>
              <a:rPr lang="en-US" b="1">
                <a:solidFill>
                  <a:srgbClr val="FF0000"/>
                </a:solidFill>
              </a:rPr>
              <a:t>Ureter</a:t>
            </a:r>
          </a:p>
        </p:txBody>
      </p:sp>
      <p:sp>
        <p:nvSpPr>
          <p:cNvPr id="19465" name="Text Box 84"/>
          <p:cNvSpPr txBox="1">
            <a:spLocks noChangeArrowheads="1"/>
          </p:cNvSpPr>
          <p:nvPr/>
        </p:nvSpPr>
        <p:spPr bwMode="auto">
          <a:xfrm>
            <a:off x="401638" y="5637213"/>
            <a:ext cx="1147762" cy="377825"/>
          </a:xfrm>
          <a:prstGeom prst="rect">
            <a:avLst/>
          </a:prstGeom>
          <a:noFill/>
          <a:ln w="9525">
            <a:noFill/>
            <a:miter lim="800000"/>
            <a:headEnd/>
            <a:tailEnd/>
          </a:ln>
        </p:spPr>
        <p:txBody>
          <a:bodyPr wrap="none" lIns="0" tIns="0" rIns="0" bIns="0"/>
          <a:lstStyle/>
          <a:p>
            <a:pPr algn="ctr">
              <a:lnSpc>
                <a:spcPct val="80000"/>
              </a:lnSpc>
            </a:pPr>
            <a:r>
              <a:rPr lang="en-US" b="1">
                <a:solidFill>
                  <a:srgbClr val="FF0000"/>
                </a:solidFill>
              </a:rPr>
              <a:t>Urethra</a:t>
            </a:r>
          </a:p>
        </p:txBody>
      </p:sp>
      <p:sp>
        <p:nvSpPr>
          <p:cNvPr id="19466" name="Line 85"/>
          <p:cNvSpPr>
            <a:spLocks noChangeShapeType="1"/>
          </p:cNvSpPr>
          <p:nvPr/>
        </p:nvSpPr>
        <p:spPr bwMode="auto">
          <a:xfrm>
            <a:off x="1309688" y="1712913"/>
            <a:ext cx="3811587" cy="1090612"/>
          </a:xfrm>
          <a:prstGeom prst="line">
            <a:avLst/>
          </a:prstGeom>
          <a:noFill/>
          <a:ln w="25400">
            <a:solidFill>
              <a:schemeClr val="tx1"/>
            </a:solidFill>
            <a:round/>
            <a:headEnd/>
            <a:tailEnd/>
          </a:ln>
        </p:spPr>
        <p:txBody>
          <a:bodyPr wrap="none" anchor="ctr"/>
          <a:lstStyle/>
          <a:p>
            <a:endParaRPr lang="ar-SA"/>
          </a:p>
        </p:txBody>
      </p:sp>
      <p:sp>
        <p:nvSpPr>
          <p:cNvPr id="19467" name="Line 87"/>
          <p:cNvSpPr>
            <a:spLocks noChangeShapeType="1"/>
          </p:cNvSpPr>
          <p:nvPr/>
        </p:nvSpPr>
        <p:spPr bwMode="auto">
          <a:xfrm>
            <a:off x="3563938" y="3878263"/>
            <a:ext cx="1530350" cy="230187"/>
          </a:xfrm>
          <a:prstGeom prst="line">
            <a:avLst/>
          </a:prstGeom>
          <a:noFill/>
          <a:ln w="25400">
            <a:solidFill>
              <a:schemeClr val="tx1"/>
            </a:solidFill>
            <a:round/>
            <a:headEnd/>
            <a:tailEnd/>
          </a:ln>
        </p:spPr>
        <p:txBody>
          <a:bodyPr wrap="none" anchor="ctr"/>
          <a:lstStyle/>
          <a:p>
            <a:endParaRPr lang="ar-SA"/>
          </a:p>
        </p:txBody>
      </p:sp>
      <p:sp>
        <p:nvSpPr>
          <p:cNvPr id="19468" name="Line 88"/>
          <p:cNvSpPr>
            <a:spLocks noChangeShapeType="1"/>
          </p:cNvSpPr>
          <p:nvPr/>
        </p:nvSpPr>
        <p:spPr bwMode="auto">
          <a:xfrm>
            <a:off x="1389063" y="4662488"/>
            <a:ext cx="3284537" cy="11112"/>
          </a:xfrm>
          <a:prstGeom prst="line">
            <a:avLst/>
          </a:prstGeom>
          <a:noFill/>
          <a:ln w="25400">
            <a:solidFill>
              <a:schemeClr val="tx1"/>
            </a:solidFill>
            <a:round/>
            <a:headEnd/>
            <a:tailEnd/>
          </a:ln>
        </p:spPr>
        <p:txBody>
          <a:bodyPr wrap="none" anchor="ctr"/>
          <a:lstStyle/>
          <a:p>
            <a:endParaRPr lang="ar-SA"/>
          </a:p>
        </p:txBody>
      </p:sp>
      <p:sp>
        <p:nvSpPr>
          <p:cNvPr id="19469" name="Line 89"/>
          <p:cNvSpPr>
            <a:spLocks noChangeShapeType="1"/>
          </p:cNvSpPr>
          <p:nvPr/>
        </p:nvSpPr>
        <p:spPr bwMode="auto">
          <a:xfrm>
            <a:off x="5405438" y="4229100"/>
            <a:ext cx="1717675" cy="9525"/>
          </a:xfrm>
          <a:prstGeom prst="line">
            <a:avLst/>
          </a:prstGeom>
          <a:noFill/>
          <a:ln w="25400">
            <a:solidFill>
              <a:schemeClr val="tx1"/>
            </a:solidFill>
            <a:round/>
            <a:headEnd/>
            <a:tailEnd/>
          </a:ln>
        </p:spPr>
        <p:txBody>
          <a:bodyPr wrap="none" anchor="ctr"/>
          <a:lstStyle/>
          <a:p>
            <a:endParaRPr lang="ar-SA"/>
          </a:p>
        </p:txBody>
      </p:sp>
      <p:sp>
        <p:nvSpPr>
          <p:cNvPr id="19470" name="Line 90"/>
          <p:cNvSpPr>
            <a:spLocks noChangeShapeType="1"/>
          </p:cNvSpPr>
          <p:nvPr/>
        </p:nvSpPr>
        <p:spPr bwMode="auto">
          <a:xfrm>
            <a:off x="1562100" y="5762625"/>
            <a:ext cx="3392488" cy="11113"/>
          </a:xfrm>
          <a:prstGeom prst="line">
            <a:avLst/>
          </a:prstGeom>
          <a:noFill/>
          <a:ln w="25400">
            <a:solidFill>
              <a:schemeClr val="tx1"/>
            </a:solidFill>
            <a:round/>
            <a:headEnd/>
            <a:tailEnd/>
          </a:ln>
        </p:spPr>
        <p:txBody>
          <a:bodyPr wrap="none" anchor="ctr"/>
          <a:lstStyle/>
          <a:p>
            <a:endParaRPr lang="ar-SA"/>
          </a:p>
        </p:txBody>
      </p:sp>
      <p:sp>
        <p:nvSpPr>
          <p:cNvPr id="19471" name="Line 91"/>
          <p:cNvSpPr>
            <a:spLocks noChangeShapeType="1"/>
          </p:cNvSpPr>
          <p:nvPr/>
        </p:nvSpPr>
        <p:spPr bwMode="auto">
          <a:xfrm>
            <a:off x="4940300" y="5391150"/>
            <a:ext cx="1431925" cy="9525"/>
          </a:xfrm>
          <a:prstGeom prst="line">
            <a:avLst/>
          </a:prstGeom>
          <a:noFill/>
          <a:ln w="25400">
            <a:solidFill>
              <a:schemeClr val="tx1"/>
            </a:solidFill>
            <a:round/>
            <a:headEnd/>
            <a:tailEnd/>
          </a:ln>
        </p:spPr>
        <p:txBody>
          <a:bodyPr wrap="none" anchor="ctr"/>
          <a:lstStyle/>
          <a:p>
            <a:endParaRPr lang="ar-SA"/>
          </a:p>
        </p:txBody>
      </p:sp>
      <p:sp>
        <p:nvSpPr>
          <p:cNvPr id="19472" name="Line 92"/>
          <p:cNvSpPr>
            <a:spLocks noChangeShapeType="1"/>
          </p:cNvSpPr>
          <p:nvPr/>
        </p:nvSpPr>
        <p:spPr bwMode="auto">
          <a:xfrm flipV="1">
            <a:off x="5099050" y="4048125"/>
            <a:ext cx="1588" cy="142875"/>
          </a:xfrm>
          <a:prstGeom prst="line">
            <a:avLst/>
          </a:prstGeom>
          <a:noFill/>
          <a:ln w="25400">
            <a:solidFill>
              <a:schemeClr val="tx1"/>
            </a:solidFill>
            <a:round/>
            <a:headEnd/>
            <a:tailEnd/>
          </a:ln>
        </p:spPr>
        <p:txBody>
          <a:bodyPr wrap="none" anchor="ctr"/>
          <a:lstStyle/>
          <a:p>
            <a:endParaRPr lang="ar-SA"/>
          </a:p>
        </p:txBody>
      </p:sp>
      <p:sp>
        <p:nvSpPr>
          <p:cNvPr id="19479" name="Rectangle 100"/>
          <p:cNvSpPr>
            <a:spLocks noChangeArrowheads="1"/>
          </p:cNvSpPr>
          <p:nvPr/>
        </p:nvSpPr>
        <p:spPr bwMode="auto">
          <a:xfrm>
            <a:off x="4346575" y="0"/>
            <a:ext cx="4797425" cy="366713"/>
          </a:xfrm>
          <a:prstGeom prst="rect">
            <a:avLst/>
          </a:prstGeom>
          <a:noFill/>
          <a:ln w="9525">
            <a:noFill/>
            <a:miter lim="800000"/>
            <a:headEnd/>
            <a:tailEnd/>
          </a:ln>
        </p:spPr>
        <p:txBody>
          <a:bodyPr>
            <a:spAutoFit/>
          </a:bodyPr>
          <a:lstStyle/>
          <a:p>
            <a:r>
              <a:rPr lang="en-US" sz="1800" b="1">
                <a:solidFill>
                  <a:schemeClr val="tx2"/>
                </a:solidFill>
              </a:rPr>
              <a:t>Anatomy of the human excretory system</a:t>
            </a:r>
          </a:p>
        </p:txBody>
      </p:sp>
      <p:sp>
        <p:nvSpPr>
          <p:cNvPr id="19481" name="Oval 102"/>
          <p:cNvSpPr>
            <a:spLocks noChangeArrowheads="1"/>
          </p:cNvSpPr>
          <p:nvPr/>
        </p:nvSpPr>
        <p:spPr bwMode="auto">
          <a:xfrm>
            <a:off x="5124450" y="3221038"/>
            <a:ext cx="782638" cy="508000"/>
          </a:xfrm>
          <a:prstGeom prst="ellipse">
            <a:avLst/>
          </a:prstGeom>
          <a:solidFill>
            <a:schemeClr val="bg1"/>
          </a:solidFill>
          <a:ln w="9525">
            <a:noFill/>
            <a:round/>
            <a:headEnd/>
            <a:tailEnd/>
          </a:ln>
        </p:spPr>
        <p:txBody>
          <a:bodyPr wrap="none" anchor="ctr"/>
          <a:lstStyle/>
          <a:p>
            <a:endParaRPr lang="en-GB"/>
          </a:p>
        </p:txBody>
      </p:sp>
      <p:sp>
        <p:nvSpPr>
          <p:cNvPr id="19482" name="Oval 104"/>
          <p:cNvSpPr>
            <a:spLocks noChangeArrowheads="1"/>
          </p:cNvSpPr>
          <p:nvPr/>
        </p:nvSpPr>
        <p:spPr bwMode="auto">
          <a:xfrm>
            <a:off x="3954463" y="3222625"/>
            <a:ext cx="782637" cy="508000"/>
          </a:xfrm>
          <a:prstGeom prst="ellipse">
            <a:avLst/>
          </a:prstGeom>
          <a:solidFill>
            <a:schemeClr val="bg1"/>
          </a:solidFill>
          <a:ln w="9525">
            <a:noFill/>
            <a:round/>
            <a:headEnd/>
            <a:tailEnd/>
          </a:ln>
        </p:spPr>
        <p:txBody>
          <a:bodyPr wrap="none" anchor="ctr"/>
          <a:lstStyle/>
          <a:p>
            <a:endParaRPr lang="en-GB"/>
          </a:p>
        </p:txBody>
      </p:sp>
      <p:sp>
        <p:nvSpPr>
          <p:cNvPr id="19483" name="Line 105"/>
          <p:cNvSpPr>
            <a:spLocks noChangeShapeType="1"/>
          </p:cNvSpPr>
          <p:nvPr/>
        </p:nvSpPr>
        <p:spPr bwMode="auto">
          <a:xfrm>
            <a:off x="1962150" y="2832100"/>
            <a:ext cx="2846388" cy="881063"/>
          </a:xfrm>
          <a:prstGeom prst="line">
            <a:avLst/>
          </a:prstGeom>
          <a:noFill/>
          <a:ln w="25400">
            <a:solidFill>
              <a:schemeClr val="tx1"/>
            </a:solidFill>
            <a:round/>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7" descr="25_06bHumExcretorySystem-U"/>
          <p:cNvPicPr>
            <a:picLocks noChangeAspect="1" noChangeArrowheads="1"/>
          </p:cNvPicPr>
          <p:nvPr/>
        </p:nvPicPr>
        <p:blipFill>
          <a:blip r:embed="rId3" cstate="print"/>
          <a:srcRect/>
          <a:stretch>
            <a:fillRect/>
          </a:stretch>
        </p:blipFill>
        <p:spPr bwMode="auto">
          <a:xfrm>
            <a:off x="1800225" y="139700"/>
            <a:ext cx="5541963" cy="6578600"/>
          </a:xfrm>
          <a:prstGeom prst="rect">
            <a:avLst/>
          </a:prstGeom>
          <a:noFill/>
          <a:ln w="9525">
            <a:noFill/>
            <a:miter lim="800000"/>
            <a:headEnd/>
            <a:tailEnd/>
          </a:ln>
        </p:spPr>
      </p:pic>
      <p:sp>
        <p:nvSpPr>
          <p:cNvPr id="20483" name="Text Box 78"/>
          <p:cNvSpPr txBox="1">
            <a:spLocks noChangeArrowheads="1"/>
          </p:cNvSpPr>
          <p:nvPr/>
        </p:nvSpPr>
        <p:spPr bwMode="auto">
          <a:xfrm>
            <a:off x="1831975" y="3721100"/>
            <a:ext cx="2103438" cy="301625"/>
          </a:xfrm>
          <a:prstGeom prst="rect">
            <a:avLst/>
          </a:prstGeom>
          <a:noFill/>
          <a:ln w="9525">
            <a:noFill/>
            <a:miter lim="800000"/>
            <a:headEnd/>
            <a:tailEnd/>
          </a:ln>
        </p:spPr>
        <p:txBody>
          <a:bodyPr wrap="none" lIns="0" tIns="0" rIns="0" bIns="0"/>
          <a:lstStyle/>
          <a:p>
            <a:pPr algn="l">
              <a:lnSpc>
                <a:spcPct val="80000"/>
              </a:lnSpc>
            </a:pPr>
            <a:r>
              <a:rPr lang="en-US" b="1" dirty="0"/>
              <a:t>Renal </a:t>
            </a:r>
            <a:r>
              <a:rPr lang="en-US" b="1" dirty="0" smtClean="0"/>
              <a:t>pelvis</a:t>
            </a:r>
            <a:endParaRPr lang="en-US" b="1" dirty="0"/>
          </a:p>
        </p:txBody>
      </p:sp>
      <p:sp>
        <p:nvSpPr>
          <p:cNvPr id="20484" name="Text Box 79"/>
          <p:cNvSpPr txBox="1">
            <a:spLocks noChangeArrowheads="1"/>
          </p:cNvSpPr>
          <p:nvPr/>
        </p:nvSpPr>
        <p:spPr bwMode="auto">
          <a:xfrm>
            <a:off x="1830388" y="4745038"/>
            <a:ext cx="2103437" cy="301625"/>
          </a:xfrm>
          <a:prstGeom prst="rect">
            <a:avLst/>
          </a:prstGeom>
          <a:noFill/>
          <a:ln w="9525">
            <a:noFill/>
            <a:miter lim="800000"/>
            <a:headEnd/>
            <a:tailEnd/>
          </a:ln>
        </p:spPr>
        <p:txBody>
          <a:bodyPr wrap="none" lIns="0" tIns="0" rIns="0" bIns="0"/>
          <a:lstStyle/>
          <a:p>
            <a:pPr algn="l">
              <a:lnSpc>
                <a:spcPct val="80000"/>
              </a:lnSpc>
            </a:pPr>
            <a:r>
              <a:rPr lang="en-US" b="1" dirty="0" err="1" smtClean="0"/>
              <a:t>Ureter</a:t>
            </a:r>
            <a:endParaRPr lang="en-US" b="1" dirty="0"/>
          </a:p>
        </p:txBody>
      </p:sp>
      <p:sp>
        <p:nvSpPr>
          <p:cNvPr id="20485" name="Text Box 80"/>
          <p:cNvSpPr txBox="1">
            <a:spLocks noChangeArrowheads="1"/>
          </p:cNvSpPr>
          <p:nvPr/>
        </p:nvSpPr>
        <p:spPr bwMode="auto">
          <a:xfrm>
            <a:off x="2444750" y="185738"/>
            <a:ext cx="2103438" cy="301625"/>
          </a:xfrm>
          <a:prstGeom prst="rect">
            <a:avLst/>
          </a:prstGeom>
          <a:noFill/>
          <a:ln w="9525">
            <a:noFill/>
            <a:miter lim="800000"/>
            <a:headEnd/>
            <a:tailEnd/>
          </a:ln>
        </p:spPr>
        <p:txBody>
          <a:bodyPr wrap="none" lIns="0" tIns="0" rIns="0" bIns="0"/>
          <a:lstStyle/>
          <a:p>
            <a:pPr algn="l">
              <a:lnSpc>
                <a:spcPct val="80000"/>
              </a:lnSpc>
            </a:pPr>
            <a:r>
              <a:rPr lang="en-US" b="1" dirty="0"/>
              <a:t>Renal </a:t>
            </a:r>
            <a:r>
              <a:rPr lang="en-US" b="1" dirty="0" smtClean="0"/>
              <a:t>cortex</a:t>
            </a:r>
            <a:endParaRPr lang="en-US" b="1" dirty="0"/>
          </a:p>
        </p:txBody>
      </p:sp>
      <p:sp>
        <p:nvSpPr>
          <p:cNvPr id="20486" name="Text Box 81"/>
          <p:cNvSpPr txBox="1">
            <a:spLocks noChangeArrowheads="1"/>
          </p:cNvSpPr>
          <p:nvPr/>
        </p:nvSpPr>
        <p:spPr bwMode="auto">
          <a:xfrm>
            <a:off x="2416175" y="765175"/>
            <a:ext cx="2103438" cy="301625"/>
          </a:xfrm>
          <a:prstGeom prst="rect">
            <a:avLst/>
          </a:prstGeom>
          <a:noFill/>
          <a:ln w="9525">
            <a:noFill/>
            <a:miter lim="800000"/>
            <a:headEnd/>
            <a:tailEnd/>
          </a:ln>
        </p:spPr>
        <p:txBody>
          <a:bodyPr wrap="none" lIns="0" tIns="0" rIns="0" bIns="0"/>
          <a:lstStyle/>
          <a:p>
            <a:pPr algn="l">
              <a:lnSpc>
                <a:spcPct val="80000"/>
              </a:lnSpc>
            </a:pPr>
            <a:r>
              <a:rPr lang="en-US" b="1" dirty="0"/>
              <a:t>Renal medulla</a:t>
            </a:r>
          </a:p>
          <a:p>
            <a:pPr algn="l">
              <a:lnSpc>
                <a:spcPct val="80000"/>
              </a:lnSpc>
            </a:pPr>
            <a:endParaRPr lang="en-US" b="1" dirty="0"/>
          </a:p>
        </p:txBody>
      </p:sp>
      <p:sp>
        <p:nvSpPr>
          <p:cNvPr id="20487" name="Line 82"/>
          <p:cNvSpPr>
            <a:spLocks noChangeShapeType="1"/>
          </p:cNvSpPr>
          <p:nvPr/>
        </p:nvSpPr>
        <p:spPr bwMode="auto">
          <a:xfrm>
            <a:off x="2747963" y="4887913"/>
            <a:ext cx="1181100" cy="3175"/>
          </a:xfrm>
          <a:prstGeom prst="line">
            <a:avLst/>
          </a:prstGeom>
          <a:noFill/>
          <a:ln w="25400">
            <a:solidFill>
              <a:schemeClr val="tx1"/>
            </a:solidFill>
            <a:round/>
            <a:headEnd/>
            <a:tailEnd/>
          </a:ln>
        </p:spPr>
        <p:txBody>
          <a:bodyPr wrap="none" anchor="ctr"/>
          <a:lstStyle/>
          <a:p>
            <a:endParaRPr lang="ar-SA"/>
          </a:p>
        </p:txBody>
      </p:sp>
      <p:sp>
        <p:nvSpPr>
          <p:cNvPr id="20488" name="Line 83"/>
          <p:cNvSpPr>
            <a:spLocks noChangeShapeType="1"/>
          </p:cNvSpPr>
          <p:nvPr/>
        </p:nvSpPr>
        <p:spPr bwMode="auto">
          <a:xfrm flipV="1">
            <a:off x="3656013" y="3632200"/>
            <a:ext cx="803275" cy="179388"/>
          </a:xfrm>
          <a:prstGeom prst="line">
            <a:avLst/>
          </a:prstGeom>
          <a:noFill/>
          <a:ln w="25400">
            <a:solidFill>
              <a:schemeClr val="tx1"/>
            </a:solidFill>
            <a:round/>
            <a:headEnd/>
            <a:tailEnd/>
          </a:ln>
        </p:spPr>
        <p:txBody>
          <a:bodyPr wrap="none" anchor="ctr"/>
          <a:lstStyle/>
          <a:p>
            <a:endParaRPr lang="ar-SA"/>
          </a:p>
        </p:txBody>
      </p:sp>
      <p:sp>
        <p:nvSpPr>
          <p:cNvPr id="20489" name="Line 84"/>
          <p:cNvSpPr>
            <a:spLocks noChangeShapeType="1"/>
          </p:cNvSpPr>
          <p:nvPr/>
        </p:nvSpPr>
        <p:spPr bwMode="auto">
          <a:xfrm>
            <a:off x="4565650" y="835025"/>
            <a:ext cx="515938" cy="3175"/>
          </a:xfrm>
          <a:prstGeom prst="line">
            <a:avLst/>
          </a:prstGeom>
          <a:noFill/>
          <a:ln w="25400">
            <a:solidFill>
              <a:schemeClr val="tx1"/>
            </a:solidFill>
            <a:round/>
            <a:headEnd/>
            <a:tailEnd/>
          </a:ln>
        </p:spPr>
        <p:txBody>
          <a:bodyPr wrap="none" anchor="ctr"/>
          <a:lstStyle/>
          <a:p>
            <a:endParaRPr lang="ar-SA"/>
          </a:p>
        </p:txBody>
      </p:sp>
      <p:sp>
        <p:nvSpPr>
          <p:cNvPr id="20490" name="Line 85"/>
          <p:cNvSpPr>
            <a:spLocks noChangeShapeType="1"/>
          </p:cNvSpPr>
          <p:nvPr/>
        </p:nvSpPr>
        <p:spPr bwMode="auto">
          <a:xfrm>
            <a:off x="5073650" y="838200"/>
            <a:ext cx="809625" cy="503238"/>
          </a:xfrm>
          <a:prstGeom prst="line">
            <a:avLst/>
          </a:prstGeom>
          <a:noFill/>
          <a:ln w="25400">
            <a:solidFill>
              <a:schemeClr val="tx1"/>
            </a:solidFill>
            <a:round/>
            <a:headEnd/>
            <a:tailEnd/>
          </a:ln>
        </p:spPr>
        <p:txBody>
          <a:bodyPr wrap="none" anchor="ctr"/>
          <a:lstStyle/>
          <a:p>
            <a:endParaRPr lang="ar-SA"/>
          </a:p>
        </p:txBody>
      </p:sp>
      <p:sp>
        <p:nvSpPr>
          <p:cNvPr id="20491" name="Line 86"/>
          <p:cNvSpPr>
            <a:spLocks noChangeShapeType="1"/>
          </p:cNvSpPr>
          <p:nvPr/>
        </p:nvSpPr>
        <p:spPr bwMode="auto">
          <a:xfrm>
            <a:off x="4298950" y="342900"/>
            <a:ext cx="768350" cy="3175"/>
          </a:xfrm>
          <a:prstGeom prst="line">
            <a:avLst/>
          </a:prstGeom>
          <a:noFill/>
          <a:ln w="25400">
            <a:solidFill>
              <a:schemeClr val="tx1"/>
            </a:solidFill>
            <a:round/>
            <a:headEnd/>
            <a:tailEnd/>
          </a:ln>
        </p:spPr>
        <p:txBody>
          <a:bodyPr wrap="none" anchor="ctr"/>
          <a:lstStyle/>
          <a:p>
            <a:endParaRPr lang="ar-SA"/>
          </a:p>
        </p:txBody>
      </p:sp>
      <p:sp>
        <p:nvSpPr>
          <p:cNvPr id="20492" name="Line 87"/>
          <p:cNvSpPr>
            <a:spLocks noChangeShapeType="1"/>
          </p:cNvSpPr>
          <p:nvPr/>
        </p:nvSpPr>
        <p:spPr bwMode="auto">
          <a:xfrm>
            <a:off x="5057775" y="342900"/>
            <a:ext cx="936625" cy="588963"/>
          </a:xfrm>
          <a:prstGeom prst="line">
            <a:avLst/>
          </a:prstGeom>
          <a:noFill/>
          <a:ln w="25400">
            <a:solidFill>
              <a:schemeClr val="tx1"/>
            </a:solidFill>
            <a:round/>
            <a:headEnd/>
            <a:tailEnd/>
          </a:ln>
        </p:spPr>
        <p:txBody>
          <a:bodyPr wrap="none" anchor="ctr"/>
          <a:lstStyle/>
          <a:p>
            <a:endParaRPr lang="ar-SA"/>
          </a:p>
        </p:txBody>
      </p:sp>
      <p:sp>
        <p:nvSpPr>
          <p:cNvPr id="20493" name="Rectangle 88"/>
          <p:cNvSpPr>
            <a:spLocks noChangeArrowheads="1"/>
          </p:cNvSpPr>
          <p:nvPr/>
        </p:nvSpPr>
        <p:spPr bwMode="auto">
          <a:xfrm>
            <a:off x="274638" y="5853113"/>
            <a:ext cx="8375650" cy="430887"/>
          </a:xfrm>
          <a:prstGeom prst="rect">
            <a:avLst/>
          </a:prstGeom>
          <a:noFill/>
          <a:ln w="9525">
            <a:noFill/>
            <a:miter lim="800000"/>
            <a:headEnd/>
            <a:tailEnd/>
          </a:ln>
        </p:spPr>
        <p:txBody>
          <a:bodyPr>
            <a:spAutoFit/>
          </a:bodyPr>
          <a:lstStyle/>
          <a:p>
            <a:pPr algn="ctr" eaLnBrk="1" hangingPunct="1">
              <a:spcBef>
                <a:spcPct val="50000"/>
              </a:spcBef>
            </a:pPr>
            <a:r>
              <a:rPr lang="en-US" sz="2200" dirty="0" smtClean="0">
                <a:solidFill>
                  <a:schemeClr val="tx2"/>
                </a:solidFill>
              </a:rPr>
              <a:t>Anatomy </a:t>
            </a:r>
            <a:r>
              <a:rPr lang="en-US" sz="2200" dirty="0">
                <a:solidFill>
                  <a:schemeClr val="tx2"/>
                </a:solidFill>
              </a:rPr>
              <a:t>of the human excretory system (</a:t>
            </a:r>
            <a:r>
              <a:rPr lang="en-US" sz="2200" dirty="0" err="1">
                <a:solidFill>
                  <a:schemeClr val="tx2"/>
                </a:solidFill>
              </a:rPr>
              <a:t>L.Sec</a:t>
            </a:r>
            <a:r>
              <a:rPr lang="en-US" sz="2200" dirty="0">
                <a:solidFill>
                  <a:schemeClr val="tx2"/>
                </a:solidFill>
              </a:rPr>
              <a:t>. Kidney)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7" descr="25_06cHumExcretorySystem-U"/>
          <p:cNvPicPr>
            <a:picLocks noChangeAspect="1" noChangeArrowheads="1"/>
          </p:cNvPicPr>
          <p:nvPr/>
        </p:nvPicPr>
        <p:blipFill>
          <a:blip r:embed="rId3" cstate="print"/>
          <a:srcRect/>
          <a:stretch>
            <a:fillRect/>
          </a:stretch>
        </p:blipFill>
        <p:spPr bwMode="auto">
          <a:xfrm>
            <a:off x="373063" y="139700"/>
            <a:ext cx="8396287" cy="6578600"/>
          </a:xfrm>
          <a:prstGeom prst="rect">
            <a:avLst/>
          </a:prstGeom>
          <a:noFill/>
          <a:ln w="9525">
            <a:noFill/>
            <a:miter lim="800000"/>
            <a:headEnd/>
            <a:tailEnd/>
          </a:ln>
        </p:spPr>
      </p:pic>
      <p:sp>
        <p:nvSpPr>
          <p:cNvPr id="21507" name="Text Box 78"/>
          <p:cNvSpPr txBox="1">
            <a:spLocks noChangeArrowheads="1"/>
          </p:cNvSpPr>
          <p:nvPr/>
        </p:nvSpPr>
        <p:spPr bwMode="auto">
          <a:xfrm>
            <a:off x="6999288" y="1314450"/>
            <a:ext cx="1790700" cy="285750"/>
          </a:xfrm>
          <a:prstGeom prst="rect">
            <a:avLst/>
          </a:prstGeom>
          <a:noFill/>
          <a:ln w="9525">
            <a:noFill/>
            <a:miter lim="800000"/>
            <a:headEnd/>
            <a:tailEnd/>
          </a:ln>
        </p:spPr>
        <p:txBody>
          <a:bodyPr wrap="none" lIns="0" tIns="0" rIns="0" bIns="0"/>
          <a:lstStyle/>
          <a:p>
            <a:pPr algn="l">
              <a:lnSpc>
                <a:spcPct val="80000"/>
              </a:lnSpc>
            </a:pPr>
            <a:r>
              <a:rPr lang="en-US" sz="2000" b="1" dirty="0"/>
              <a:t>Renal </a:t>
            </a:r>
            <a:r>
              <a:rPr lang="en-US" sz="2000" b="1" dirty="0" smtClean="0"/>
              <a:t>cortex</a:t>
            </a:r>
            <a:endParaRPr lang="en-US" sz="2000" b="1" dirty="0"/>
          </a:p>
        </p:txBody>
      </p:sp>
      <p:sp>
        <p:nvSpPr>
          <p:cNvPr id="21508" name="Text Box 79"/>
          <p:cNvSpPr txBox="1">
            <a:spLocks noChangeArrowheads="1"/>
          </p:cNvSpPr>
          <p:nvPr/>
        </p:nvSpPr>
        <p:spPr bwMode="auto">
          <a:xfrm>
            <a:off x="417513" y="369888"/>
            <a:ext cx="1395412" cy="534987"/>
          </a:xfrm>
          <a:prstGeom prst="rect">
            <a:avLst/>
          </a:prstGeom>
          <a:noFill/>
          <a:ln w="9525">
            <a:noFill/>
            <a:miter lim="800000"/>
            <a:headEnd/>
            <a:tailEnd/>
          </a:ln>
        </p:spPr>
        <p:txBody>
          <a:bodyPr wrap="none" lIns="0" tIns="0" rIns="0" bIns="0"/>
          <a:lstStyle/>
          <a:p>
            <a:pPr algn="l">
              <a:lnSpc>
                <a:spcPct val="90000"/>
              </a:lnSpc>
            </a:pPr>
            <a:r>
              <a:rPr lang="en-US" sz="2000" b="1" dirty="0"/>
              <a:t>Bowman’s</a:t>
            </a:r>
          </a:p>
          <a:p>
            <a:pPr algn="l">
              <a:lnSpc>
                <a:spcPct val="90000"/>
              </a:lnSpc>
            </a:pPr>
            <a:r>
              <a:rPr lang="en-US" sz="2000" b="1" dirty="0" smtClean="0"/>
              <a:t>Capsule</a:t>
            </a:r>
            <a:endParaRPr lang="en-US" sz="2000" b="1" dirty="0"/>
          </a:p>
        </p:txBody>
      </p:sp>
      <p:sp>
        <p:nvSpPr>
          <p:cNvPr id="21509" name="Text Box 80"/>
          <p:cNvSpPr txBox="1">
            <a:spLocks noChangeArrowheads="1"/>
          </p:cNvSpPr>
          <p:nvPr/>
        </p:nvSpPr>
        <p:spPr bwMode="auto">
          <a:xfrm>
            <a:off x="4986338" y="5100638"/>
            <a:ext cx="871537" cy="1203325"/>
          </a:xfrm>
          <a:prstGeom prst="rect">
            <a:avLst/>
          </a:prstGeom>
          <a:noFill/>
          <a:ln w="9525">
            <a:noFill/>
            <a:miter lim="800000"/>
            <a:headEnd/>
            <a:tailEnd/>
          </a:ln>
        </p:spPr>
        <p:txBody>
          <a:bodyPr wrap="none" lIns="0" tIns="0" rIns="0" bIns="0"/>
          <a:lstStyle/>
          <a:p>
            <a:pPr algn="l">
              <a:lnSpc>
                <a:spcPct val="80000"/>
              </a:lnSpc>
            </a:pPr>
            <a:r>
              <a:rPr lang="en-US" sz="2000" b="1" dirty="0"/>
              <a:t>To </a:t>
            </a:r>
          </a:p>
          <a:p>
            <a:pPr algn="l">
              <a:lnSpc>
                <a:spcPct val="80000"/>
              </a:lnSpc>
            </a:pPr>
            <a:r>
              <a:rPr lang="en-US" sz="2000" b="1" dirty="0"/>
              <a:t>renal</a:t>
            </a:r>
          </a:p>
          <a:p>
            <a:pPr algn="l">
              <a:lnSpc>
                <a:spcPct val="80000"/>
              </a:lnSpc>
            </a:pPr>
            <a:r>
              <a:rPr lang="en-US" sz="2000" b="1" dirty="0" smtClean="0"/>
              <a:t>Pelvis</a:t>
            </a:r>
            <a:endParaRPr lang="en-US" sz="2000" b="1" dirty="0"/>
          </a:p>
        </p:txBody>
      </p:sp>
      <p:sp>
        <p:nvSpPr>
          <p:cNvPr id="21510" name="Text Box 81"/>
          <p:cNvSpPr txBox="1">
            <a:spLocks noChangeArrowheads="1"/>
          </p:cNvSpPr>
          <p:nvPr/>
        </p:nvSpPr>
        <p:spPr bwMode="auto">
          <a:xfrm>
            <a:off x="5011738" y="3160713"/>
            <a:ext cx="1250950" cy="608012"/>
          </a:xfrm>
          <a:prstGeom prst="rect">
            <a:avLst/>
          </a:prstGeom>
          <a:noFill/>
          <a:ln w="9525">
            <a:noFill/>
            <a:miter lim="800000"/>
            <a:headEnd/>
            <a:tailEnd/>
          </a:ln>
        </p:spPr>
        <p:txBody>
          <a:bodyPr wrap="none" lIns="0" tIns="0" rIns="0" bIns="0"/>
          <a:lstStyle/>
          <a:p>
            <a:pPr algn="l">
              <a:lnSpc>
                <a:spcPct val="90000"/>
              </a:lnSpc>
            </a:pPr>
            <a:r>
              <a:rPr lang="en-US" sz="2000" b="1" dirty="0"/>
              <a:t>Collecting</a:t>
            </a:r>
          </a:p>
          <a:p>
            <a:pPr algn="l">
              <a:lnSpc>
                <a:spcPct val="90000"/>
              </a:lnSpc>
            </a:pPr>
            <a:r>
              <a:rPr lang="en-US" sz="2000" b="1" dirty="0" smtClean="0"/>
              <a:t>Duct</a:t>
            </a:r>
            <a:endParaRPr lang="en-US" sz="2000" b="1" dirty="0"/>
          </a:p>
        </p:txBody>
      </p:sp>
      <p:sp>
        <p:nvSpPr>
          <p:cNvPr id="21511" name="Text Box 82"/>
          <p:cNvSpPr txBox="1">
            <a:spLocks noChangeArrowheads="1"/>
          </p:cNvSpPr>
          <p:nvPr/>
        </p:nvSpPr>
        <p:spPr bwMode="auto">
          <a:xfrm>
            <a:off x="566738" y="2214563"/>
            <a:ext cx="1790700" cy="285750"/>
          </a:xfrm>
          <a:prstGeom prst="rect">
            <a:avLst/>
          </a:prstGeom>
          <a:noFill/>
          <a:ln w="9525">
            <a:noFill/>
            <a:miter lim="800000"/>
            <a:headEnd/>
            <a:tailEnd/>
          </a:ln>
        </p:spPr>
        <p:txBody>
          <a:bodyPr wrap="none" lIns="0" tIns="0" rIns="0" bIns="0"/>
          <a:lstStyle/>
          <a:p>
            <a:pPr algn="l">
              <a:lnSpc>
                <a:spcPct val="80000"/>
              </a:lnSpc>
            </a:pPr>
            <a:r>
              <a:rPr lang="en-US" sz="2000" b="1" dirty="0"/>
              <a:t>Renal </a:t>
            </a:r>
            <a:r>
              <a:rPr lang="en-US" sz="2000" b="1" dirty="0" smtClean="0"/>
              <a:t>artery</a:t>
            </a:r>
            <a:endParaRPr lang="en-US" sz="2000" b="1" dirty="0"/>
          </a:p>
        </p:txBody>
      </p:sp>
      <p:sp>
        <p:nvSpPr>
          <p:cNvPr id="21512" name="Text Box 83"/>
          <p:cNvSpPr txBox="1">
            <a:spLocks noChangeArrowheads="1"/>
          </p:cNvSpPr>
          <p:nvPr/>
        </p:nvSpPr>
        <p:spPr bwMode="auto">
          <a:xfrm>
            <a:off x="584200" y="2830513"/>
            <a:ext cx="1790700" cy="285750"/>
          </a:xfrm>
          <a:prstGeom prst="rect">
            <a:avLst/>
          </a:prstGeom>
          <a:noFill/>
          <a:ln w="9525">
            <a:noFill/>
            <a:miter lim="800000"/>
            <a:headEnd/>
            <a:tailEnd/>
          </a:ln>
        </p:spPr>
        <p:txBody>
          <a:bodyPr wrap="none" lIns="0" tIns="0" rIns="0" bIns="0"/>
          <a:lstStyle/>
          <a:p>
            <a:pPr algn="l">
              <a:lnSpc>
                <a:spcPct val="80000"/>
              </a:lnSpc>
            </a:pPr>
            <a:r>
              <a:rPr lang="en-US" sz="2000" b="1" dirty="0"/>
              <a:t>Renal </a:t>
            </a:r>
            <a:r>
              <a:rPr lang="en-US" sz="2000" b="1" dirty="0" smtClean="0"/>
              <a:t>vein</a:t>
            </a:r>
            <a:endParaRPr lang="en-US" sz="2000" b="1" dirty="0"/>
          </a:p>
        </p:txBody>
      </p:sp>
      <p:sp>
        <p:nvSpPr>
          <p:cNvPr id="21513" name="Text Box 84"/>
          <p:cNvSpPr txBox="1">
            <a:spLocks noChangeArrowheads="1"/>
          </p:cNvSpPr>
          <p:nvPr/>
        </p:nvSpPr>
        <p:spPr bwMode="auto">
          <a:xfrm>
            <a:off x="5205413" y="1057275"/>
            <a:ext cx="823912" cy="236538"/>
          </a:xfrm>
          <a:prstGeom prst="rect">
            <a:avLst/>
          </a:prstGeom>
          <a:noFill/>
          <a:ln w="9525">
            <a:noFill/>
            <a:miter lim="800000"/>
            <a:headEnd/>
            <a:tailEnd/>
          </a:ln>
        </p:spPr>
        <p:txBody>
          <a:bodyPr wrap="none" lIns="0" tIns="0" rIns="0" bIns="0"/>
          <a:lstStyle/>
          <a:p>
            <a:pPr algn="l">
              <a:lnSpc>
                <a:spcPct val="80000"/>
              </a:lnSpc>
            </a:pPr>
            <a:r>
              <a:rPr lang="en-US" sz="2000" b="1" dirty="0" smtClean="0"/>
              <a:t>Tubule</a:t>
            </a:r>
            <a:endParaRPr lang="en-US" sz="2000" b="1" dirty="0"/>
          </a:p>
        </p:txBody>
      </p:sp>
      <p:sp>
        <p:nvSpPr>
          <p:cNvPr id="21514" name="Text Box 85"/>
          <p:cNvSpPr txBox="1">
            <a:spLocks noChangeArrowheads="1"/>
          </p:cNvSpPr>
          <p:nvPr/>
        </p:nvSpPr>
        <p:spPr bwMode="auto">
          <a:xfrm>
            <a:off x="7000875" y="4240213"/>
            <a:ext cx="1790700" cy="285750"/>
          </a:xfrm>
          <a:prstGeom prst="rect">
            <a:avLst/>
          </a:prstGeom>
          <a:noFill/>
          <a:ln w="9525">
            <a:noFill/>
            <a:miter lim="800000"/>
            <a:headEnd/>
            <a:tailEnd/>
          </a:ln>
        </p:spPr>
        <p:txBody>
          <a:bodyPr wrap="none" lIns="0" tIns="0" rIns="0" bIns="0"/>
          <a:lstStyle/>
          <a:p>
            <a:pPr algn="l">
              <a:lnSpc>
                <a:spcPct val="80000"/>
              </a:lnSpc>
            </a:pPr>
            <a:r>
              <a:rPr lang="en-US" sz="2000" b="1" dirty="0"/>
              <a:t>Renal </a:t>
            </a:r>
            <a:r>
              <a:rPr lang="en-US" sz="2000" b="1" dirty="0" smtClean="0"/>
              <a:t>medulla</a:t>
            </a:r>
            <a:endParaRPr lang="en-US" sz="2000" b="1" dirty="0"/>
          </a:p>
        </p:txBody>
      </p:sp>
      <p:sp>
        <p:nvSpPr>
          <p:cNvPr id="21515" name="AutoShape 86"/>
          <p:cNvSpPr>
            <a:spLocks/>
          </p:cNvSpPr>
          <p:nvPr/>
        </p:nvSpPr>
        <p:spPr bwMode="auto">
          <a:xfrm>
            <a:off x="6800850" y="600075"/>
            <a:ext cx="173038" cy="1857375"/>
          </a:xfrm>
          <a:prstGeom prst="rightBrace">
            <a:avLst>
              <a:gd name="adj1" fmla="val 89449"/>
              <a:gd name="adj2" fmla="val 44528"/>
            </a:avLst>
          </a:prstGeom>
          <a:noFill/>
          <a:ln w="25400">
            <a:solidFill>
              <a:schemeClr val="tx1"/>
            </a:solidFill>
            <a:round/>
            <a:headEnd/>
            <a:tailEnd/>
          </a:ln>
        </p:spPr>
        <p:txBody>
          <a:bodyPr wrap="none" anchor="ctr"/>
          <a:lstStyle/>
          <a:p>
            <a:endParaRPr lang="en-GB"/>
          </a:p>
        </p:txBody>
      </p:sp>
      <p:sp>
        <p:nvSpPr>
          <p:cNvPr id="21516" name="AutoShape 87"/>
          <p:cNvSpPr>
            <a:spLocks/>
          </p:cNvSpPr>
          <p:nvPr/>
        </p:nvSpPr>
        <p:spPr bwMode="auto">
          <a:xfrm>
            <a:off x="6835775" y="2633663"/>
            <a:ext cx="115888" cy="3543300"/>
          </a:xfrm>
          <a:prstGeom prst="rightBrace">
            <a:avLst>
              <a:gd name="adj1" fmla="val 254793"/>
              <a:gd name="adj2" fmla="val 48074"/>
            </a:avLst>
          </a:prstGeom>
          <a:noFill/>
          <a:ln w="25400">
            <a:solidFill>
              <a:schemeClr val="tx1"/>
            </a:solidFill>
            <a:round/>
            <a:headEnd/>
            <a:tailEnd/>
          </a:ln>
        </p:spPr>
        <p:txBody>
          <a:bodyPr wrap="none" anchor="ctr"/>
          <a:lstStyle/>
          <a:p>
            <a:endParaRPr lang="en-GB"/>
          </a:p>
        </p:txBody>
      </p:sp>
      <p:sp>
        <p:nvSpPr>
          <p:cNvPr id="21517" name="Line 88"/>
          <p:cNvSpPr>
            <a:spLocks noChangeShapeType="1"/>
          </p:cNvSpPr>
          <p:nvPr/>
        </p:nvSpPr>
        <p:spPr bwMode="auto">
          <a:xfrm>
            <a:off x="1419225" y="781050"/>
            <a:ext cx="1874838" cy="373063"/>
          </a:xfrm>
          <a:prstGeom prst="line">
            <a:avLst/>
          </a:prstGeom>
          <a:noFill/>
          <a:ln w="25400">
            <a:solidFill>
              <a:schemeClr val="tx1"/>
            </a:solidFill>
            <a:round/>
            <a:headEnd/>
            <a:tailEnd/>
          </a:ln>
        </p:spPr>
        <p:txBody>
          <a:bodyPr wrap="none" anchor="ctr"/>
          <a:lstStyle/>
          <a:p>
            <a:endParaRPr lang="ar-SA"/>
          </a:p>
        </p:txBody>
      </p:sp>
      <p:sp>
        <p:nvSpPr>
          <p:cNvPr id="21518" name="Line 89"/>
          <p:cNvSpPr>
            <a:spLocks noChangeShapeType="1"/>
          </p:cNvSpPr>
          <p:nvPr/>
        </p:nvSpPr>
        <p:spPr bwMode="auto">
          <a:xfrm>
            <a:off x="2114550" y="2320925"/>
            <a:ext cx="536575" cy="214313"/>
          </a:xfrm>
          <a:prstGeom prst="line">
            <a:avLst/>
          </a:prstGeom>
          <a:noFill/>
          <a:ln w="25400">
            <a:solidFill>
              <a:schemeClr val="tx1"/>
            </a:solidFill>
            <a:round/>
            <a:headEnd/>
            <a:tailEnd/>
          </a:ln>
        </p:spPr>
        <p:txBody>
          <a:bodyPr wrap="none" anchor="ctr"/>
          <a:lstStyle/>
          <a:p>
            <a:endParaRPr lang="ar-SA"/>
          </a:p>
        </p:txBody>
      </p:sp>
      <p:sp>
        <p:nvSpPr>
          <p:cNvPr id="21519" name="Line 90"/>
          <p:cNvSpPr>
            <a:spLocks noChangeShapeType="1"/>
          </p:cNvSpPr>
          <p:nvPr/>
        </p:nvSpPr>
        <p:spPr bwMode="auto">
          <a:xfrm flipV="1">
            <a:off x="1930400" y="2746375"/>
            <a:ext cx="728663" cy="198438"/>
          </a:xfrm>
          <a:prstGeom prst="line">
            <a:avLst/>
          </a:prstGeom>
          <a:noFill/>
          <a:ln w="25400">
            <a:solidFill>
              <a:schemeClr val="tx1"/>
            </a:solidFill>
            <a:round/>
            <a:headEnd/>
            <a:tailEnd/>
          </a:ln>
        </p:spPr>
        <p:txBody>
          <a:bodyPr wrap="none" anchor="ctr"/>
          <a:lstStyle/>
          <a:p>
            <a:endParaRPr lang="ar-SA"/>
          </a:p>
        </p:txBody>
      </p:sp>
      <p:sp>
        <p:nvSpPr>
          <p:cNvPr id="21520" name="Line 91"/>
          <p:cNvSpPr>
            <a:spLocks noChangeShapeType="1"/>
          </p:cNvSpPr>
          <p:nvPr/>
        </p:nvSpPr>
        <p:spPr bwMode="auto">
          <a:xfrm flipH="1">
            <a:off x="4783138" y="3292475"/>
            <a:ext cx="155575" cy="3175"/>
          </a:xfrm>
          <a:prstGeom prst="line">
            <a:avLst/>
          </a:prstGeom>
          <a:noFill/>
          <a:ln w="25400">
            <a:solidFill>
              <a:schemeClr val="tx1"/>
            </a:solidFill>
            <a:round/>
            <a:headEnd/>
            <a:tailEnd/>
          </a:ln>
        </p:spPr>
        <p:txBody>
          <a:bodyPr wrap="none" anchor="ctr"/>
          <a:lstStyle/>
          <a:p>
            <a:endParaRPr lang="ar-SA"/>
          </a:p>
        </p:txBody>
      </p:sp>
      <p:sp>
        <p:nvSpPr>
          <p:cNvPr id="21521" name="Line 92"/>
          <p:cNvSpPr>
            <a:spLocks noChangeShapeType="1"/>
          </p:cNvSpPr>
          <p:nvPr/>
        </p:nvSpPr>
        <p:spPr bwMode="auto">
          <a:xfrm flipH="1">
            <a:off x="4200525" y="1177925"/>
            <a:ext cx="949325" cy="79375"/>
          </a:xfrm>
          <a:prstGeom prst="line">
            <a:avLst/>
          </a:prstGeom>
          <a:noFill/>
          <a:ln w="25400">
            <a:solidFill>
              <a:schemeClr val="tx1"/>
            </a:solidFill>
            <a:round/>
            <a:headEnd/>
            <a:tailEnd/>
          </a:ln>
        </p:spPr>
        <p:txBody>
          <a:bodyPr wrap="none" anchor="ctr"/>
          <a:lstStyle/>
          <a:p>
            <a:endParaRPr lang="ar-SA"/>
          </a:p>
        </p:txBody>
      </p:sp>
      <p:sp>
        <p:nvSpPr>
          <p:cNvPr id="21522" name="Rectangle 93"/>
          <p:cNvSpPr>
            <a:spLocks noChangeArrowheads="1"/>
          </p:cNvSpPr>
          <p:nvPr/>
        </p:nvSpPr>
        <p:spPr bwMode="auto">
          <a:xfrm>
            <a:off x="261938" y="6121400"/>
            <a:ext cx="8275637" cy="400110"/>
          </a:xfrm>
          <a:prstGeom prst="rect">
            <a:avLst/>
          </a:prstGeom>
          <a:noFill/>
          <a:ln w="9525">
            <a:noFill/>
            <a:miter lim="800000"/>
            <a:headEnd/>
            <a:tailEnd/>
          </a:ln>
        </p:spPr>
        <p:txBody>
          <a:bodyPr>
            <a:spAutoFit/>
          </a:bodyPr>
          <a:lstStyle/>
          <a:p>
            <a:pPr algn="ctr"/>
            <a:r>
              <a:rPr lang="en-US" sz="2000" dirty="0">
                <a:solidFill>
                  <a:schemeClr val="tx2"/>
                </a:solidFill>
              </a:rPr>
              <a:t>Anatomy of the human excretory system </a:t>
            </a:r>
            <a:r>
              <a:rPr lang="en-US" sz="2000" dirty="0" err="1">
                <a:solidFill>
                  <a:schemeClr val="tx2"/>
                </a:solidFill>
              </a:rPr>
              <a:t>C.Sec</a:t>
            </a:r>
            <a:r>
              <a:rPr lang="en-US" sz="2000" dirty="0">
                <a:solidFill>
                  <a:schemeClr val="tx2"/>
                </a:solidFill>
              </a:rPr>
              <a:t>. Kidney</a:t>
            </a:r>
            <a:r>
              <a:rPr lang="en-US" sz="2000" dirty="0">
                <a:solidFill>
                  <a:srgbClr val="FF0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idx="1"/>
          </p:nvPr>
        </p:nvSpPr>
        <p:spPr>
          <a:xfrm>
            <a:off x="153988" y="1312863"/>
            <a:ext cx="8534400" cy="5102225"/>
          </a:xfrm>
        </p:spPr>
        <p:txBody>
          <a:bodyPr/>
          <a:lstStyle/>
          <a:p>
            <a:pPr marL="261938" indent="-261938" eaLnBrk="1" hangingPunct="1">
              <a:lnSpc>
                <a:spcPct val="80000"/>
              </a:lnSpc>
            </a:pPr>
            <a:r>
              <a:rPr lang="en-US" sz="2400" dirty="0" smtClean="0"/>
              <a:t>Homeostasis</a:t>
            </a:r>
            <a:endParaRPr lang="en-US" sz="2400" b="1" dirty="0" smtClean="0"/>
          </a:p>
          <a:p>
            <a:pPr marL="623888" lvl="1" indent="-182563" eaLnBrk="1" hangingPunct="1">
              <a:lnSpc>
                <a:spcPct val="80000"/>
              </a:lnSpc>
              <a:buFontTx/>
              <a:buChar char="–"/>
            </a:pPr>
            <a:r>
              <a:rPr lang="en-US" sz="2000" dirty="0" smtClean="0"/>
              <a:t>Maintenance of steady internal conditions despite fluctuations in the external environment</a:t>
            </a:r>
          </a:p>
          <a:p>
            <a:pPr marL="261938" indent="-261938" eaLnBrk="1" hangingPunct="1">
              <a:lnSpc>
                <a:spcPct val="80000"/>
              </a:lnSpc>
            </a:pPr>
            <a:r>
              <a:rPr lang="en-US" sz="2400" dirty="0" smtClean="0"/>
              <a:t>Examples of homeostasis</a:t>
            </a:r>
            <a:endParaRPr lang="en-US" sz="2400" b="1" dirty="0" smtClean="0"/>
          </a:p>
          <a:p>
            <a:pPr marL="623888" lvl="1" indent="-182563" eaLnBrk="1" hangingPunct="1">
              <a:lnSpc>
                <a:spcPct val="80000"/>
              </a:lnSpc>
              <a:buFontTx/>
              <a:buChar char="–"/>
            </a:pPr>
            <a:r>
              <a:rPr lang="en-US" b="1" dirty="0" smtClean="0"/>
              <a:t>Thermoregulation</a:t>
            </a:r>
            <a:r>
              <a:rPr lang="en-US" dirty="0" smtClean="0"/>
              <a:t>—the maintenance of internal temperature within narrow limits</a:t>
            </a:r>
          </a:p>
          <a:p>
            <a:pPr marL="623888" lvl="1" indent="-182563" eaLnBrk="1" hangingPunct="1">
              <a:lnSpc>
                <a:spcPct val="80000"/>
              </a:lnSpc>
              <a:buFontTx/>
              <a:buChar char="–"/>
            </a:pPr>
            <a:r>
              <a:rPr lang="en-US" b="1" dirty="0" err="1" smtClean="0"/>
              <a:t>Osmoregulation</a:t>
            </a:r>
            <a:r>
              <a:rPr lang="en-US" dirty="0" smtClean="0"/>
              <a:t>—the control of the gain and loss of water and solutes</a:t>
            </a:r>
          </a:p>
          <a:p>
            <a:pPr marL="623888" lvl="1" indent="-182563" eaLnBrk="1" hangingPunct="1">
              <a:lnSpc>
                <a:spcPct val="80000"/>
              </a:lnSpc>
              <a:buFontTx/>
              <a:buChar char="–"/>
            </a:pPr>
            <a:r>
              <a:rPr lang="en-US" b="1" dirty="0" smtClean="0"/>
              <a:t>Excretion</a:t>
            </a:r>
            <a:r>
              <a:rPr lang="en-US" dirty="0" smtClean="0"/>
              <a:t>—the disposal of nitrogen-containing wastes</a:t>
            </a:r>
          </a:p>
        </p:txBody>
      </p:sp>
      <p:sp>
        <p:nvSpPr>
          <p:cNvPr id="4099" name="Line 7"/>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ar-SA"/>
          </a:p>
        </p:txBody>
      </p:sp>
      <p:sp>
        <p:nvSpPr>
          <p:cNvPr id="4100"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4101" name="Text Box 9"/>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
        <p:nvSpPr>
          <p:cNvPr id="4102" name="Rectangle 11"/>
          <p:cNvSpPr>
            <a:spLocks noGrp="1" noChangeArrowheads="1"/>
          </p:cNvSpPr>
          <p:nvPr>
            <p:ph type="title"/>
          </p:nvPr>
        </p:nvSpPr>
        <p:spPr>
          <a:xfrm>
            <a:off x="180975" y="182563"/>
            <a:ext cx="8534400" cy="830997"/>
          </a:xfrm>
          <a:noFill/>
        </p:spPr>
        <p:txBody>
          <a:bodyPr>
            <a:spAutoFit/>
          </a:bodyPr>
          <a:lstStyle/>
          <a:p>
            <a:pPr algn="ctr" eaLnBrk="1" hangingPunct="1"/>
            <a:r>
              <a:rPr lang="en-US" sz="2800" dirty="0" smtClean="0"/>
              <a:t>Introduction: </a:t>
            </a:r>
            <a:r>
              <a:rPr lang="en-US" sz="2800" i="1" dirty="0" smtClean="0"/>
              <a:t>Chilling Out</a:t>
            </a:r>
            <a:br>
              <a:rPr lang="en-US" sz="2800" i="1" dirty="0" smtClean="0"/>
            </a:br>
            <a:endParaRPr lang="en-US" sz="3200" i="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7" descr="25_06dHumExcretorySystem-U"/>
          <p:cNvPicPr>
            <a:picLocks noChangeAspect="1" noChangeArrowheads="1"/>
          </p:cNvPicPr>
          <p:nvPr/>
        </p:nvPicPr>
        <p:blipFill>
          <a:blip r:embed="rId3" cstate="print"/>
          <a:srcRect/>
          <a:stretch>
            <a:fillRect/>
          </a:stretch>
        </p:blipFill>
        <p:spPr bwMode="auto">
          <a:xfrm>
            <a:off x="1651000" y="139700"/>
            <a:ext cx="5840413" cy="6265863"/>
          </a:xfrm>
          <a:prstGeom prst="rect">
            <a:avLst/>
          </a:prstGeom>
          <a:noFill/>
          <a:ln w="9525">
            <a:noFill/>
            <a:miter lim="800000"/>
            <a:headEnd/>
            <a:tailEnd/>
          </a:ln>
        </p:spPr>
      </p:pic>
      <p:sp>
        <p:nvSpPr>
          <p:cNvPr id="22531" name="Text Box 78"/>
          <p:cNvSpPr txBox="1">
            <a:spLocks noChangeArrowheads="1"/>
          </p:cNvSpPr>
          <p:nvPr/>
        </p:nvSpPr>
        <p:spPr bwMode="auto">
          <a:xfrm>
            <a:off x="1911350" y="168275"/>
            <a:ext cx="1106488" cy="550863"/>
          </a:xfrm>
          <a:prstGeom prst="rect">
            <a:avLst/>
          </a:prstGeom>
          <a:noFill/>
          <a:ln w="9525">
            <a:noFill/>
            <a:miter lim="800000"/>
            <a:headEnd/>
            <a:tailEnd/>
          </a:ln>
        </p:spPr>
        <p:txBody>
          <a:bodyPr wrap="none" lIns="0" tIns="0" rIns="0" bIns="0"/>
          <a:lstStyle/>
          <a:p>
            <a:pPr algn="l">
              <a:lnSpc>
                <a:spcPct val="80000"/>
              </a:lnSpc>
            </a:pPr>
            <a:r>
              <a:rPr lang="en-US" sz="1600" b="1"/>
              <a:t>Bowman’s</a:t>
            </a:r>
          </a:p>
          <a:p>
            <a:pPr algn="l">
              <a:lnSpc>
                <a:spcPct val="80000"/>
              </a:lnSpc>
            </a:pPr>
            <a:r>
              <a:rPr lang="en-US" sz="1600" b="1"/>
              <a:t>capsule</a:t>
            </a:r>
          </a:p>
        </p:txBody>
      </p:sp>
      <p:sp>
        <p:nvSpPr>
          <p:cNvPr id="22532" name="Text Box 79"/>
          <p:cNvSpPr txBox="1">
            <a:spLocks noChangeArrowheads="1"/>
          </p:cNvSpPr>
          <p:nvPr/>
        </p:nvSpPr>
        <p:spPr bwMode="auto">
          <a:xfrm>
            <a:off x="1695450" y="681038"/>
            <a:ext cx="992188" cy="831850"/>
          </a:xfrm>
          <a:prstGeom prst="rect">
            <a:avLst/>
          </a:prstGeom>
          <a:noFill/>
          <a:ln w="9525">
            <a:noFill/>
            <a:miter lim="800000"/>
            <a:headEnd/>
            <a:tailEnd/>
          </a:ln>
        </p:spPr>
        <p:txBody>
          <a:bodyPr wrap="none" lIns="0" tIns="0" rIns="0" bIns="0"/>
          <a:lstStyle/>
          <a:p>
            <a:pPr algn="l">
              <a:lnSpc>
                <a:spcPct val="90000"/>
              </a:lnSpc>
            </a:pPr>
            <a:r>
              <a:rPr lang="en-US" sz="1600" b="1"/>
              <a:t>Arteriole</a:t>
            </a:r>
          </a:p>
          <a:p>
            <a:pPr algn="l">
              <a:lnSpc>
                <a:spcPct val="90000"/>
              </a:lnSpc>
            </a:pPr>
            <a:r>
              <a:rPr lang="en-US" sz="1600" b="1"/>
              <a:t>from renal</a:t>
            </a:r>
          </a:p>
          <a:p>
            <a:pPr algn="l">
              <a:lnSpc>
                <a:spcPct val="90000"/>
              </a:lnSpc>
            </a:pPr>
            <a:r>
              <a:rPr lang="en-US" sz="1600" b="1"/>
              <a:t>artery</a:t>
            </a:r>
          </a:p>
        </p:txBody>
      </p:sp>
      <p:sp>
        <p:nvSpPr>
          <p:cNvPr id="22533" name="Text Box 80"/>
          <p:cNvSpPr txBox="1">
            <a:spLocks noChangeArrowheads="1"/>
          </p:cNvSpPr>
          <p:nvPr/>
        </p:nvSpPr>
        <p:spPr bwMode="auto">
          <a:xfrm>
            <a:off x="1698625" y="1800225"/>
            <a:ext cx="1119188" cy="812800"/>
          </a:xfrm>
          <a:prstGeom prst="rect">
            <a:avLst/>
          </a:prstGeom>
          <a:noFill/>
          <a:ln w="9525">
            <a:noFill/>
            <a:miter lim="800000"/>
            <a:headEnd/>
            <a:tailEnd/>
          </a:ln>
        </p:spPr>
        <p:txBody>
          <a:bodyPr wrap="none" lIns="0" tIns="0" rIns="0" bIns="0"/>
          <a:lstStyle/>
          <a:p>
            <a:pPr algn="l">
              <a:lnSpc>
                <a:spcPct val="90000"/>
              </a:lnSpc>
            </a:pPr>
            <a:r>
              <a:rPr lang="en-US" sz="1600" b="1"/>
              <a:t>Arteriole</a:t>
            </a:r>
          </a:p>
          <a:p>
            <a:pPr algn="l">
              <a:lnSpc>
                <a:spcPct val="90000"/>
              </a:lnSpc>
            </a:pPr>
            <a:r>
              <a:rPr lang="en-US" sz="1600" b="1"/>
              <a:t>from</a:t>
            </a:r>
          </a:p>
          <a:p>
            <a:pPr algn="l">
              <a:lnSpc>
                <a:spcPct val="90000"/>
              </a:lnSpc>
            </a:pPr>
            <a:r>
              <a:rPr lang="en-US" sz="1600" b="1"/>
              <a:t>glomerulus</a:t>
            </a:r>
          </a:p>
        </p:txBody>
      </p:sp>
      <p:sp>
        <p:nvSpPr>
          <p:cNvPr id="22534" name="Text Box 81"/>
          <p:cNvSpPr txBox="1">
            <a:spLocks noChangeArrowheads="1"/>
          </p:cNvSpPr>
          <p:nvPr/>
        </p:nvSpPr>
        <p:spPr bwMode="auto">
          <a:xfrm>
            <a:off x="3724275" y="431800"/>
            <a:ext cx="1217613" cy="300038"/>
          </a:xfrm>
          <a:prstGeom prst="rect">
            <a:avLst/>
          </a:prstGeom>
          <a:noFill/>
          <a:ln w="9525">
            <a:noFill/>
            <a:miter lim="800000"/>
            <a:headEnd/>
            <a:tailEnd/>
          </a:ln>
        </p:spPr>
        <p:txBody>
          <a:bodyPr wrap="none" lIns="0" tIns="0" rIns="0" bIns="0"/>
          <a:lstStyle/>
          <a:p>
            <a:pPr algn="l">
              <a:lnSpc>
                <a:spcPct val="90000"/>
              </a:lnSpc>
            </a:pPr>
            <a:r>
              <a:rPr lang="en-US" sz="1600" b="1" dirty="0" err="1"/>
              <a:t>Glomerulus</a:t>
            </a:r>
            <a:endParaRPr lang="en-US" sz="1600" b="1" dirty="0"/>
          </a:p>
          <a:p>
            <a:pPr algn="l">
              <a:lnSpc>
                <a:spcPct val="90000"/>
              </a:lnSpc>
            </a:pPr>
            <a:endParaRPr lang="en-US" sz="1600" b="1" dirty="0"/>
          </a:p>
        </p:txBody>
      </p:sp>
      <p:sp>
        <p:nvSpPr>
          <p:cNvPr id="22535" name="Text Box 82"/>
          <p:cNvSpPr txBox="1">
            <a:spLocks noChangeArrowheads="1"/>
          </p:cNvSpPr>
          <p:nvPr/>
        </p:nvSpPr>
        <p:spPr bwMode="auto">
          <a:xfrm>
            <a:off x="6434138" y="2236788"/>
            <a:ext cx="614362" cy="455612"/>
          </a:xfrm>
          <a:prstGeom prst="rect">
            <a:avLst/>
          </a:prstGeom>
          <a:noFill/>
          <a:ln w="9525">
            <a:noFill/>
            <a:miter lim="800000"/>
            <a:headEnd/>
            <a:tailEnd/>
          </a:ln>
        </p:spPr>
        <p:txBody>
          <a:bodyPr wrap="none" lIns="0" tIns="0" rIns="0" bIns="0"/>
          <a:lstStyle/>
          <a:p>
            <a:pPr algn="l">
              <a:lnSpc>
                <a:spcPct val="90000"/>
              </a:lnSpc>
            </a:pPr>
            <a:r>
              <a:rPr lang="en-US" sz="1600" b="1" dirty="0"/>
              <a:t>Distal</a:t>
            </a:r>
          </a:p>
          <a:p>
            <a:pPr algn="l">
              <a:lnSpc>
                <a:spcPct val="90000"/>
              </a:lnSpc>
            </a:pPr>
            <a:r>
              <a:rPr lang="en-US" sz="1600" b="1" dirty="0" smtClean="0"/>
              <a:t>Tubule</a:t>
            </a:r>
            <a:endParaRPr lang="en-US" sz="1600" b="1" dirty="0"/>
          </a:p>
        </p:txBody>
      </p:sp>
      <p:sp>
        <p:nvSpPr>
          <p:cNvPr id="22536" name="Text Box 83"/>
          <p:cNvSpPr txBox="1">
            <a:spLocks noChangeArrowheads="1"/>
          </p:cNvSpPr>
          <p:nvPr/>
        </p:nvSpPr>
        <p:spPr bwMode="auto">
          <a:xfrm>
            <a:off x="5467350" y="314325"/>
            <a:ext cx="3108325" cy="344488"/>
          </a:xfrm>
          <a:prstGeom prst="rect">
            <a:avLst/>
          </a:prstGeom>
          <a:noFill/>
          <a:ln w="9525">
            <a:noFill/>
            <a:miter lim="800000"/>
            <a:headEnd/>
            <a:tailEnd/>
          </a:ln>
        </p:spPr>
        <p:txBody>
          <a:bodyPr wrap="none" lIns="0" tIns="0" rIns="0" bIns="0"/>
          <a:lstStyle/>
          <a:p>
            <a:pPr algn="l">
              <a:lnSpc>
                <a:spcPct val="90000"/>
              </a:lnSpc>
            </a:pPr>
            <a:r>
              <a:rPr lang="en-US" sz="1600" b="1" dirty="0"/>
              <a:t>Proximal </a:t>
            </a:r>
            <a:r>
              <a:rPr lang="en-US" sz="1600" b="1" dirty="0" smtClean="0"/>
              <a:t>tubule</a:t>
            </a:r>
            <a:endParaRPr lang="en-US" sz="1600" b="1" dirty="0"/>
          </a:p>
        </p:txBody>
      </p:sp>
      <p:sp>
        <p:nvSpPr>
          <p:cNvPr id="22537" name="Text Box 84"/>
          <p:cNvSpPr txBox="1">
            <a:spLocks noChangeArrowheads="1"/>
          </p:cNvSpPr>
          <p:nvPr/>
        </p:nvSpPr>
        <p:spPr bwMode="auto">
          <a:xfrm>
            <a:off x="2154238" y="3094038"/>
            <a:ext cx="1179512" cy="550862"/>
          </a:xfrm>
          <a:prstGeom prst="rect">
            <a:avLst/>
          </a:prstGeom>
          <a:noFill/>
          <a:ln w="9525">
            <a:noFill/>
            <a:miter lim="800000"/>
            <a:headEnd/>
            <a:tailEnd/>
          </a:ln>
        </p:spPr>
        <p:txBody>
          <a:bodyPr wrap="none" lIns="0" tIns="0" rIns="0" bIns="0"/>
          <a:lstStyle/>
          <a:p>
            <a:pPr algn="l">
              <a:lnSpc>
                <a:spcPct val="90000"/>
              </a:lnSpc>
            </a:pPr>
            <a:r>
              <a:rPr lang="en-US" sz="1600" b="1"/>
              <a:t>Branch of</a:t>
            </a:r>
          </a:p>
          <a:p>
            <a:pPr algn="l">
              <a:lnSpc>
                <a:spcPct val="90000"/>
              </a:lnSpc>
            </a:pPr>
            <a:r>
              <a:rPr lang="en-US" sz="1600" b="1"/>
              <a:t>renal vein</a:t>
            </a:r>
          </a:p>
        </p:txBody>
      </p:sp>
      <p:sp>
        <p:nvSpPr>
          <p:cNvPr id="22538" name="Text Box 85"/>
          <p:cNvSpPr txBox="1">
            <a:spLocks noChangeArrowheads="1"/>
          </p:cNvSpPr>
          <p:nvPr/>
        </p:nvSpPr>
        <p:spPr bwMode="auto">
          <a:xfrm>
            <a:off x="6427788" y="755650"/>
            <a:ext cx="1217612" cy="300038"/>
          </a:xfrm>
          <a:prstGeom prst="rect">
            <a:avLst/>
          </a:prstGeom>
          <a:noFill/>
          <a:ln w="9525">
            <a:noFill/>
            <a:miter lim="800000"/>
            <a:headEnd/>
            <a:tailEnd/>
          </a:ln>
        </p:spPr>
        <p:txBody>
          <a:bodyPr wrap="none" lIns="0" tIns="0" rIns="0" bIns="0"/>
          <a:lstStyle/>
          <a:p>
            <a:pPr algn="l">
              <a:lnSpc>
                <a:spcPct val="90000"/>
              </a:lnSpc>
            </a:pPr>
            <a:r>
              <a:rPr lang="en-US" sz="1600" b="1" dirty="0" smtClean="0"/>
              <a:t>Capillaries</a:t>
            </a:r>
            <a:endParaRPr lang="en-US" sz="1600" b="1" dirty="0"/>
          </a:p>
        </p:txBody>
      </p:sp>
      <p:sp>
        <p:nvSpPr>
          <p:cNvPr id="22539" name="Text Box 86"/>
          <p:cNvSpPr txBox="1">
            <a:spLocks noChangeArrowheads="1"/>
          </p:cNvSpPr>
          <p:nvPr/>
        </p:nvSpPr>
        <p:spPr bwMode="auto">
          <a:xfrm>
            <a:off x="6435725" y="3067050"/>
            <a:ext cx="992188" cy="831850"/>
          </a:xfrm>
          <a:prstGeom prst="rect">
            <a:avLst/>
          </a:prstGeom>
          <a:noFill/>
          <a:ln w="9525">
            <a:noFill/>
            <a:miter lim="800000"/>
            <a:headEnd/>
            <a:tailEnd/>
          </a:ln>
        </p:spPr>
        <p:txBody>
          <a:bodyPr wrap="none" lIns="0" tIns="0" rIns="0" bIns="0"/>
          <a:lstStyle/>
          <a:p>
            <a:pPr algn="ctr">
              <a:lnSpc>
                <a:spcPct val="90000"/>
              </a:lnSpc>
            </a:pPr>
            <a:r>
              <a:rPr lang="en-US" sz="1600" b="1" dirty="0"/>
              <a:t>From</a:t>
            </a:r>
          </a:p>
          <a:p>
            <a:pPr algn="ctr">
              <a:lnSpc>
                <a:spcPct val="90000"/>
              </a:lnSpc>
            </a:pPr>
            <a:r>
              <a:rPr lang="en-US" sz="1600" b="1" dirty="0"/>
              <a:t>another</a:t>
            </a:r>
          </a:p>
          <a:p>
            <a:pPr algn="ctr">
              <a:lnSpc>
                <a:spcPct val="90000"/>
              </a:lnSpc>
            </a:pPr>
            <a:r>
              <a:rPr lang="en-US" sz="1600" b="1" dirty="0" err="1" smtClean="0"/>
              <a:t>Nephron</a:t>
            </a:r>
            <a:endParaRPr lang="en-US" sz="1600" b="1" dirty="0"/>
          </a:p>
        </p:txBody>
      </p:sp>
      <p:sp>
        <p:nvSpPr>
          <p:cNvPr id="22540" name="Line 87"/>
          <p:cNvSpPr>
            <a:spLocks noChangeShapeType="1"/>
          </p:cNvSpPr>
          <p:nvPr/>
        </p:nvSpPr>
        <p:spPr bwMode="auto">
          <a:xfrm>
            <a:off x="3095625" y="609600"/>
            <a:ext cx="328613" cy="606425"/>
          </a:xfrm>
          <a:prstGeom prst="line">
            <a:avLst/>
          </a:prstGeom>
          <a:noFill/>
          <a:ln w="25400">
            <a:solidFill>
              <a:schemeClr val="tx1"/>
            </a:solidFill>
            <a:round/>
            <a:headEnd/>
            <a:tailEnd/>
          </a:ln>
        </p:spPr>
        <p:txBody>
          <a:bodyPr wrap="none" anchor="ctr"/>
          <a:lstStyle/>
          <a:p>
            <a:endParaRPr lang="ar-SA"/>
          </a:p>
        </p:txBody>
      </p:sp>
      <p:sp>
        <p:nvSpPr>
          <p:cNvPr id="22541" name="Line 88"/>
          <p:cNvSpPr>
            <a:spLocks noChangeShapeType="1"/>
          </p:cNvSpPr>
          <p:nvPr/>
        </p:nvSpPr>
        <p:spPr bwMode="auto">
          <a:xfrm flipV="1">
            <a:off x="3652838" y="936625"/>
            <a:ext cx="503237" cy="492125"/>
          </a:xfrm>
          <a:prstGeom prst="line">
            <a:avLst/>
          </a:prstGeom>
          <a:noFill/>
          <a:ln w="25400">
            <a:solidFill>
              <a:schemeClr val="tx1"/>
            </a:solidFill>
            <a:round/>
            <a:headEnd/>
            <a:tailEnd/>
          </a:ln>
        </p:spPr>
        <p:txBody>
          <a:bodyPr wrap="none" anchor="ctr"/>
          <a:lstStyle/>
          <a:p>
            <a:endParaRPr lang="ar-SA"/>
          </a:p>
        </p:txBody>
      </p:sp>
      <p:sp>
        <p:nvSpPr>
          <p:cNvPr id="22542" name="Line 89"/>
          <p:cNvSpPr>
            <a:spLocks noChangeShapeType="1"/>
          </p:cNvSpPr>
          <p:nvPr/>
        </p:nvSpPr>
        <p:spPr bwMode="auto">
          <a:xfrm flipV="1">
            <a:off x="4927600" y="673100"/>
            <a:ext cx="292100" cy="482600"/>
          </a:xfrm>
          <a:prstGeom prst="line">
            <a:avLst/>
          </a:prstGeom>
          <a:noFill/>
          <a:ln w="25400">
            <a:solidFill>
              <a:schemeClr val="tx1"/>
            </a:solidFill>
            <a:round/>
            <a:headEnd/>
            <a:tailEnd/>
          </a:ln>
        </p:spPr>
        <p:txBody>
          <a:bodyPr wrap="none" anchor="ctr"/>
          <a:lstStyle/>
          <a:p>
            <a:endParaRPr lang="ar-SA"/>
          </a:p>
        </p:txBody>
      </p:sp>
      <p:sp>
        <p:nvSpPr>
          <p:cNvPr id="22543" name="Line 90"/>
          <p:cNvSpPr>
            <a:spLocks noChangeShapeType="1"/>
          </p:cNvSpPr>
          <p:nvPr/>
        </p:nvSpPr>
        <p:spPr bwMode="auto">
          <a:xfrm flipV="1">
            <a:off x="5180013" y="889000"/>
            <a:ext cx="1203325" cy="374650"/>
          </a:xfrm>
          <a:prstGeom prst="line">
            <a:avLst/>
          </a:prstGeom>
          <a:noFill/>
          <a:ln w="25400">
            <a:solidFill>
              <a:schemeClr val="tx1"/>
            </a:solidFill>
            <a:round/>
            <a:headEnd/>
            <a:tailEnd/>
          </a:ln>
        </p:spPr>
        <p:txBody>
          <a:bodyPr wrap="none" anchor="ctr"/>
          <a:lstStyle/>
          <a:p>
            <a:endParaRPr lang="ar-SA"/>
          </a:p>
        </p:txBody>
      </p:sp>
      <p:sp>
        <p:nvSpPr>
          <p:cNvPr id="22544" name="Line 91"/>
          <p:cNvSpPr>
            <a:spLocks noChangeShapeType="1"/>
          </p:cNvSpPr>
          <p:nvPr/>
        </p:nvSpPr>
        <p:spPr bwMode="auto">
          <a:xfrm flipH="1">
            <a:off x="5576888" y="889000"/>
            <a:ext cx="806450" cy="841375"/>
          </a:xfrm>
          <a:prstGeom prst="line">
            <a:avLst/>
          </a:prstGeom>
          <a:noFill/>
          <a:ln w="25400">
            <a:solidFill>
              <a:schemeClr val="tx1"/>
            </a:solidFill>
            <a:round/>
            <a:headEnd/>
            <a:tailEnd/>
          </a:ln>
        </p:spPr>
        <p:txBody>
          <a:bodyPr wrap="none" anchor="ctr"/>
          <a:lstStyle/>
          <a:p>
            <a:endParaRPr lang="ar-SA"/>
          </a:p>
        </p:txBody>
      </p:sp>
      <p:sp>
        <p:nvSpPr>
          <p:cNvPr id="22545" name="Line 92"/>
          <p:cNvSpPr>
            <a:spLocks noChangeShapeType="1"/>
          </p:cNvSpPr>
          <p:nvPr/>
        </p:nvSpPr>
        <p:spPr bwMode="auto">
          <a:xfrm flipH="1" flipV="1">
            <a:off x="5473700" y="1912938"/>
            <a:ext cx="663575" cy="336550"/>
          </a:xfrm>
          <a:prstGeom prst="line">
            <a:avLst/>
          </a:prstGeom>
          <a:noFill/>
          <a:ln w="25400">
            <a:solidFill>
              <a:schemeClr val="tx1"/>
            </a:solidFill>
            <a:round/>
            <a:headEnd/>
            <a:tailEnd/>
          </a:ln>
        </p:spPr>
        <p:txBody>
          <a:bodyPr wrap="none" anchor="ctr"/>
          <a:lstStyle/>
          <a:p>
            <a:endParaRPr lang="ar-SA"/>
          </a:p>
        </p:txBody>
      </p:sp>
      <p:sp>
        <p:nvSpPr>
          <p:cNvPr id="22546" name="Line 93"/>
          <p:cNvSpPr>
            <a:spLocks noChangeShapeType="1"/>
          </p:cNvSpPr>
          <p:nvPr/>
        </p:nvSpPr>
        <p:spPr bwMode="auto">
          <a:xfrm flipV="1">
            <a:off x="3176588" y="2801938"/>
            <a:ext cx="377825" cy="371475"/>
          </a:xfrm>
          <a:prstGeom prst="line">
            <a:avLst/>
          </a:prstGeom>
          <a:noFill/>
          <a:ln w="25400">
            <a:solidFill>
              <a:schemeClr val="tx1"/>
            </a:solidFill>
            <a:round/>
            <a:headEnd/>
            <a:tailEnd/>
          </a:ln>
        </p:spPr>
        <p:txBody>
          <a:bodyPr wrap="none" anchor="ctr"/>
          <a:lstStyle/>
          <a:p>
            <a:endParaRPr lang="ar-SA"/>
          </a:p>
        </p:txBody>
      </p:sp>
      <p:sp>
        <p:nvSpPr>
          <p:cNvPr id="22547" name="Line 94"/>
          <p:cNvSpPr>
            <a:spLocks noChangeShapeType="1"/>
          </p:cNvSpPr>
          <p:nvPr/>
        </p:nvSpPr>
        <p:spPr bwMode="auto">
          <a:xfrm>
            <a:off x="2324100" y="1266825"/>
            <a:ext cx="214313" cy="3175"/>
          </a:xfrm>
          <a:prstGeom prst="line">
            <a:avLst/>
          </a:prstGeom>
          <a:noFill/>
          <a:ln w="25400">
            <a:solidFill>
              <a:schemeClr val="tx1"/>
            </a:solidFill>
            <a:round/>
            <a:headEnd/>
            <a:tailEnd/>
          </a:ln>
        </p:spPr>
        <p:txBody>
          <a:bodyPr wrap="none" anchor="ctr"/>
          <a:lstStyle/>
          <a:p>
            <a:endParaRPr lang="ar-SA"/>
          </a:p>
        </p:txBody>
      </p:sp>
      <p:sp>
        <p:nvSpPr>
          <p:cNvPr id="22548" name="Line 95"/>
          <p:cNvSpPr>
            <a:spLocks noChangeShapeType="1"/>
          </p:cNvSpPr>
          <p:nvPr/>
        </p:nvSpPr>
        <p:spPr bwMode="auto">
          <a:xfrm flipV="1">
            <a:off x="2533650" y="1127125"/>
            <a:ext cx="257175" cy="146050"/>
          </a:xfrm>
          <a:prstGeom prst="line">
            <a:avLst/>
          </a:prstGeom>
          <a:noFill/>
          <a:ln w="25400">
            <a:solidFill>
              <a:schemeClr val="tx1"/>
            </a:solidFill>
            <a:round/>
            <a:headEnd/>
            <a:tailEnd/>
          </a:ln>
        </p:spPr>
        <p:txBody>
          <a:bodyPr wrap="none" anchor="ctr"/>
          <a:lstStyle/>
          <a:p>
            <a:endParaRPr lang="ar-SA"/>
          </a:p>
        </p:txBody>
      </p:sp>
      <p:sp>
        <p:nvSpPr>
          <p:cNvPr id="22549" name="Line 96"/>
          <p:cNvSpPr>
            <a:spLocks noChangeShapeType="1"/>
          </p:cNvSpPr>
          <p:nvPr/>
        </p:nvSpPr>
        <p:spPr bwMode="auto">
          <a:xfrm>
            <a:off x="2847975" y="2362200"/>
            <a:ext cx="136525" cy="3175"/>
          </a:xfrm>
          <a:prstGeom prst="line">
            <a:avLst/>
          </a:prstGeom>
          <a:noFill/>
          <a:ln w="25400">
            <a:solidFill>
              <a:schemeClr val="tx1"/>
            </a:solidFill>
            <a:round/>
            <a:headEnd/>
            <a:tailEnd/>
          </a:ln>
        </p:spPr>
        <p:txBody>
          <a:bodyPr wrap="none" anchor="ctr"/>
          <a:lstStyle/>
          <a:p>
            <a:endParaRPr lang="ar-SA"/>
          </a:p>
        </p:txBody>
      </p:sp>
      <p:sp>
        <p:nvSpPr>
          <p:cNvPr id="22550" name="Line 97"/>
          <p:cNvSpPr>
            <a:spLocks noChangeShapeType="1"/>
          </p:cNvSpPr>
          <p:nvPr/>
        </p:nvSpPr>
        <p:spPr bwMode="auto">
          <a:xfrm flipV="1">
            <a:off x="2971800" y="2200275"/>
            <a:ext cx="307975" cy="168275"/>
          </a:xfrm>
          <a:prstGeom prst="line">
            <a:avLst/>
          </a:prstGeom>
          <a:noFill/>
          <a:ln w="25400">
            <a:solidFill>
              <a:schemeClr val="tx1"/>
            </a:solidFill>
            <a:round/>
            <a:headEnd/>
            <a:tailEnd/>
          </a:ln>
        </p:spPr>
        <p:txBody>
          <a:bodyPr wrap="none" anchor="ctr"/>
          <a:lstStyle/>
          <a:p>
            <a:endParaRPr lang="ar-SA"/>
          </a:p>
        </p:txBody>
      </p:sp>
      <p:sp>
        <p:nvSpPr>
          <p:cNvPr id="22551" name="Text Box 98"/>
          <p:cNvSpPr txBox="1">
            <a:spLocks noChangeArrowheads="1"/>
          </p:cNvSpPr>
          <p:nvPr/>
        </p:nvSpPr>
        <p:spPr bwMode="auto">
          <a:xfrm>
            <a:off x="2773363" y="4775200"/>
            <a:ext cx="1365250" cy="831850"/>
          </a:xfrm>
          <a:prstGeom prst="rect">
            <a:avLst/>
          </a:prstGeom>
          <a:noFill/>
          <a:ln w="9525">
            <a:noFill/>
            <a:miter lim="800000"/>
            <a:headEnd/>
            <a:tailEnd/>
          </a:ln>
        </p:spPr>
        <p:txBody>
          <a:bodyPr wrap="none" lIns="0" tIns="0" rIns="0" bIns="0"/>
          <a:lstStyle/>
          <a:p>
            <a:pPr algn="l">
              <a:lnSpc>
                <a:spcPct val="90000"/>
              </a:lnSpc>
            </a:pPr>
            <a:r>
              <a:rPr lang="en-US" sz="1600" b="1"/>
              <a:t>Loop of Henle</a:t>
            </a:r>
          </a:p>
          <a:p>
            <a:pPr algn="l">
              <a:lnSpc>
                <a:spcPct val="90000"/>
              </a:lnSpc>
            </a:pPr>
            <a:r>
              <a:rPr lang="en-US" sz="1600" b="1"/>
              <a:t>with capillary</a:t>
            </a:r>
          </a:p>
          <a:p>
            <a:pPr algn="l">
              <a:lnSpc>
                <a:spcPct val="90000"/>
              </a:lnSpc>
            </a:pPr>
            <a:r>
              <a:rPr lang="en-US" sz="1600" b="1"/>
              <a:t>network</a:t>
            </a:r>
          </a:p>
        </p:txBody>
      </p:sp>
      <p:sp>
        <p:nvSpPr>
          <p:cNvPr id="22552" name="Text Box 99"/>
          <p:cNvSpPr txBox="1">
            <a:spLocks noChangeArrowheads="1"/>
          </p:cNvSpPr>
          <p:nvPr/>
        </p:nvSpPr>
        <p:spPr bwMode="auto">
          <a:xfrm>
            <a:off x="6432550" y="4479925"/>
            <a:ext cx="1003300" cy="500063"/>
          </a:xfrm>
          <a:prstGeom prst="rect">
            <a:avLst/>
          </a:prstGeom>
          <a:noFill/>
          <a:ln w="9525">
            <a:noFill/>
            <a:miter lim="800000"/>
            <a:headEnd/>
            <a:tailEnd/>
          </a:ln>
        </p:spPr>
        <p:txBody>
          <a:bodyPr wrap="none" lIns="0" tIns="0" rIns="0" bIns="0"/>
          <a:lstStyle/>
          <a:p>
            <a:pPr algn="l">
              <a:lnSpc>
                <a:spcPct val="90000"/>
              </a:lnSpc>
            </a:pPr>
            <a:r>
              <a:rPr lang="en-US" sz="1600" b="1" dirty="0"/>
              <a:t>Collecting</a:t>
            </a:r>
          </a:p>
          <a:p>
            <a:pPr algn="l">
              <a:lnSpc>
                <a:spcPct val="90000"/>
              </a:lnSpc>
            </a:pPr>
            <a:r>
              <a:rPr lang="en-US" sz="1600" b="1" dirty="0" smtClean="0"/>
              <a:t>Duct</a:t>
            </a:r>
            <a:endParaRPr lang="en-US" sz="1600" b="1" dirty="0"/>
          </a:p>
        </p:txBody>
      </p:sp>
      <p:sp>
        <p:nvSpPr>
          <p:cNvPr id="22553" name="AutoShape 100"/>
          <p:cNvSpPr>
            <a:spLocks/>
          </p:cNvSpPr>
          <p:nvPr/>
        </p:nvSpPr>
        <p:spPr bwMode="auto">
          <a:xfrm>
            <a:off x="4176713" y="3629025"/>
            <a:ext cx="107950" cy="2733675"/>
          </a:xfrm>
          <a:prstGeom prst="leftBrace">
            <a:avLst>
              <a:gd name="adj1" fmla="val 211029"/>
              <a:gd name="adj2" fmla="val 46866"/>
            </a:avLst>
          </a:prstGeom>
          <a:noFill/>
          <a:ln w="25400">
            <a:solidFill>
              <a:schemeClr val="tx1"/>
            </a:solidFill>
            <a:round/>
            <a:headEnd/>
            <a:tailEnd/>
          </a:ln>
        </p:spPr>
        <p:txBody>
          <a:bodyPr wrap="none" anchor="ctr"/>
          <a:lstStyle/>
          <a:p>
            <a:endParaRPr lang="en-GB"/>
          </a:p>
        </p:txBody>
      </p:sp>
      <p:sp>
        <p:nvSpPr>
          <p:cNvPr id="22554" name="Line 101"/>
          <p:cNvSpPr>
            <a:spLocks noChangeShapeType="1"/>
          </p:cNvSpPr>
          <p:nvPr/>
        </p:nvSpPr>
        <p:spPr bwMode="auto">
          <a:xfrm flipH="1">
            <a:off x="5851525" y="4398963"/>
            <a:ext cx="511175" cy="0"/>
          </a:xfrm>
          <a:prstGeom prst="line">
            <a:avLst/>
          </a:prstGeom>
          <a:noFill/>
          <a:ln w="25400">
            <a:solidFill>
              <a:schemeClr val="tx1"/>
            </a:solidFill>
            <a:round/>
            <a:headEnd/>
            <a:tailEnd/>
          </a:ln>
        </p:spPr>
        <p:txBody>
          <a:bodyPr wrap="none" anchor="ctr"/>
          <a:lstStyle/>
          <a:p>
            <a:endParaRPr lang="ar-SA"/>
          </a:p>
        </p:txBody>
      </p:sp>
      <p:sp>
        <p:nvSpPr>
          <p:cNvPr id="22555" name="Oval 102"/>
          <p:cNvSpPr>
            <a:spLocks noChangeArrowheads="1"/>
          </p:cNvSpPr>
          <p:nvPr/>
        </p:nvSpPr>
        <p:spPr bwMode="auto">
          <a:xfrm>
            <a:off x="6137275" y="2219325"/>
            <a:ext cx="241300" cy="241300"/>
          </a:xfrm>
          <a:prstGeom prst="ellipse">
            <a:avLst/>
          </a:prstGeom>
          <a:solidFill>
            <a:srgbClr val="EF1A23"/>
          </a:solidFill>
          <a:ln w="9525">
            <a:noFill/>
            <a:round/>
            <a:headEnd/>
            <a:tailEnd/>
          </a:ln>
        </p:spPr>
        <p:txBody>
          <a:bodyPr wrap="none" anchor="ctr"/>
          <a:lstStyle/>
          <a:p>
            <a:endParaRPr lang="en-GB"/>
          </a:p>
        </p:txBody>
      </p:sp>
      <p:sp>
        <p:nvSpPr>
          <p:cNvPr id="22556" name="Text Box 103"/>
          <p:cNvSpPr txBox="1">
            <a:spLocks noChangeArrowheads="1"/>
          </p:cNvSpPr>
          <p:nvPr/>
        </p:nvSpPr>
        <p:spPr bwMode="auto">
          <a:xfrm>
            <a:off x="6192838" y="2239963"/>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rPr>
              <a:t>3</a:t>
            </a:r>
          </a:p>
        </p:txBody>
      </p:sp>
      <p:sp>
        <p:nvSpPr>
          <p:cNvPr id="22557" name="Oval 104"/>
          <p:cNvSpPr>
            <a:spLocks noChangeArrowheads="1"/>
          </p:cNvSpPr>
          <p:nvPr/>
        </p:nvSpPr>
        <p:spPr bwMode="auto">
          <a:xfrm>
            <a:off x="5162550" y="387350"/>
            <a:ext cx="241300" cy="241300"/>
          </a:xfrm>
          <a:prstGeom prst="ellipse">
            <a:avLst/>
          </a:prstGeom>
          <a:solidFill>
            <a:srgbClr val="EF1A23"/>
          </a:solidFill>
          <a:ln w="9525">
            <a:noFill/>
            <a:round/>
            <a:headEnd/>
            <a:tailEnd/>
          </a:ln>
        </p:spPr>
        <p:txBody>
          <a:bodyPr wrap="none" anchor="ctr"/>
          <a:lstStyle/>
          <a:p>
            <a:endParaRPr lang="en-GB"/>
          </a:p>
        </p:txBody>
      </p:sp>
      <p:sp>
        <p:nvSpPr>
          <p:cNvPr id="22558" name="Text Box 105"/>
          <p:cNvSpPr txBox="1">
            <a:spLocks noChangeArrowheads="1"/>
          </p:cNvSpPr>
          <p:nvPr/>
        </p:nvSpPr>
        <p:spPr bwMode="auto">
          <a:xfrm>
            <a:off x="5218113" y="407988"/>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rPr>
              <a:t>1</a:t>
            </a:r>
          </a:p>
        </p:txBody>
      </p:sp>
      <p:sp>
        <p:nvSpPr>
          <p:cNvPr id="22559" name="Oval 106"/>
          <p:cNvSpPr>
            <a:spLocks noChangeArrowheads="1"/>
          </p:cNvSpPr>
          <p:nvPr/>
        </p:nvSpPr>
        <p:spPr bwMode="auto">
          <a:xfrm>
            <a:off x="2463800" y="4756150"/>
            <a:ext cx="241300" cy="241300"/>
          </a:xfrm>
          <a:prstGeom prst="ellipse">
            <a:avLst/>
          </a:prstGeom>
          <a:solidFill>
            <a:srgbClr val="EF1A23"/>
          </a:solidFill>
          <a:ln w="9525">
            <a:noFill/>
            <a:round/>
            <a:headEnd/>
            <a:tailEnd/>
          </a:ln>
        </p:spPr>
        <p:txBody>
          <a:bodyPr wrap="none" anchor="ctr"/>
          <a:lstStyle/>
          <a:p>
            <a:endParaRPr lang="en-GB"/>
          </a:p>
        </p:txBody>
      </p:sp>
      <p:sp>
        <p:nvSpPr>
          <p:cNvPr id="22560" name="Text Box 107"/>
          <p:cNvSpPr txBox="1">
            <a:spLocks noChangeArrowheads="1"/>
          </p:cNvSpPr>
          <p:nvPr/>
        </p:nvSpPr>
        <p:spPr bwMode="auto">
          <a:xfrm>
            <a:off x="2519363" y="4776788"/>
            <a:ext cx="128587" cy="207962"/>
          </a:xfrm>
          <a:prstGeom prst="rect">
            <a:avLst/>
          </a:prstGeom>
          <a:noFill/>
          <a:ln w="9525">
            <a:noFill/>
            <a:miter lim="800000"/>
            <a:headEnd/>
            <a:tailEnd/>
          </a:ln>
        </p:spPr>
        <p:txBody>
          <a:bodyPr wrap="none" lIns="0" tIns="0" rIns="0" bIns="0"/>
          <a:lstStyle/>
          <a:p>
            <a:pPr algn="ctr">
              <a:lnSpc>
                <a:spcPct val="90000"/>
              </a:lnSpc>
            </a:pPr>
            <a:r>
              <a:rPr lang="en-US" sz="1500" b="1">
                <a:solidFill>
                  <a:schemeClr val="bg1"/>
                </a:solidFill>
              </a:rPr>
              <a:t>2</a:t>
            </a:r>
          </a:p>
        </p:txBody>
      </p:sp>
      <p:sp>
        <p:nvSpPr>
          <p:cNvPr id="22566" name="Rectangle 115"/>
          <p:cNvSpPr>
            <a:spLocks noChangeArrowheads="1"/>
          </p:cNvSpPr>
          <p:nvPr/>
        </p:nvSpPr>
        <p:spPr bwMode="auto">
          <a:xfrm>
            <a:off x="585788" y="6127750"/>
            <a:ext cx="7923212" cy="400110"/>
          </a:xfrm>
          <a:prstGeom prst="rect">
            <a:avLst/>
          </a:prstGeom>
          <a:noFill/>
          <a:ln w="9525">
            <a:noFill/>
            <a:miter lim="800000"/>
            <a:headEnd/>
            <a:tailEnd/>
          </a:ln>
        </p:spPr>
        <p:txBody>
          <a:bodyPr>
            <a:spAutoFit/>
          </a:bodyPr>
          <a:lstStyle/>
          <a:p>
            <a:pPr algn="ctr"/>
            <a:r>
              <a:rPr lang="en-US" sz="2000" dirty="0">
                <a:solidFill>
                  <a:schemeClr val="tx2"/>
                </a:solidFill>
              </a:rPr>
              <a:t>Anatomy of the human excretory system (Diagram of a </a:t>
            </a:r>
            <a:r>
              <a:rPr lang="en-US" sz="2000" dirty="0" err="1">
                <a:solidFill>
                  <a:schemeClr val="tx2"/>
                </a:solidFill>
              </a:rPr>
              <a:t>Nephron</a:t>
            </a:r>
            <a:r>
              <a:rPr lang="en-US" sz="2000" dirty="0">
                <a:solidFill>
                  <a:schemeClr val="tx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9563" y="112713"/>
            <a:ext cx="8534400" cy="1325562"/>
          </a:xfrm>
        </p:spPr>
        <p:txBody>
          <a:bodyPr/>
          <a:lstStyle/>
          <a:p>
            <a:pPr marL="0" indent="0" algn="ctr" rtl="1" eaLnBrk="1" hangingPunct="1"/>
            <a:r>
              <a:rPr lang="en-US" sz="2400" dirty="0" smtClean="0"/>
              <a:t>25.7 Overview: The key processes of the urinary system are filtration, </a:t>
            </a:r>
            <a:r>
              <a:rPr lang="en-US" sz="2400" dirty="0" err="1" smtClean="0"/>
              <a:t>reabsorption</a:t>
            </a:r>
            <a:r>
              <a:rPr lang="en-US" sz="2400" dirty="0" smtClean="0"/>
              <a:t>, secretion, and excretion</a:t>
            </a:r>
            <a:br>
              <a:rPr lang="en-US" sz="2400" dirty="0" smtClean="0"/>
            </a:br>
            <a:endParaRPr lang="en-US" sz="2800" dirty="0" smtClean="0"/>
          </a:p>
        </p:txBody>
      </p:sp>
      <p:sp>
        <p:nvSpPr>
          <p:cNvPr id="23555" name="Rectangle 3"/>
          <p:cNvSpPr>
            <a:spLocks noGrp="1" noChangeArrowheads="1"/>
          </p:cNvSpPr>
          <p:nvPr>
            <p:ph type="body" idx="1"/>
          </p:nvPr>
        </p:nvSpPr>
        <p:spPr>
          <a:xfrm>
            <a:off x="198438" y="1679575"/>
            <a:ext cx="8945562" cy="4695825"/>
          </a:xfrm>
        </p:spPr>
        <p:txBody>
          <a:bodyPr/>
          <a:lstStyle/>
          <a:p>
            <a:pPr marL="261938" indent="-261938" eaLnBrk="1" hangingPunct="1">
              <a:lnSpc>
                <a:spcPct val="85000"/>
              </a:lnSpc>
              <a:spcBef>
                <a:spcPct val="20000"/>
              </a:spcBef>
            </a:pPr>
            <a:r>
              <a:rPr lang="en-US" sz="2400" b="1" dirty="0" smtClean="0"/>
              <a:t>Filtration 						</a:t>
            </a:r>
            <a:endParaRPr lang="en-US" sz="2400" dirty="0" smtClean="0">
              <a:solidFill>
                <a:srgbClr val="FF0000"/>
              </a:solidFill>
            </a:endParaRPr>
          </a:p>
          <a:p>
            <a:pPr marL="711200" lvl="1" indent="-269875" eaLnBrk="1" hangingPunct="1">
              <a:lnSpc>
                <a:spcPct val="85000"/>
              </a:lnSpc>
              <a:spcBef>
                <a:spcPct val="20000"/>
              </a:spcBef>
              <a:buFontTx/>
              <a:buChar char="–"/>
            </a:pPr>
            <a:r>
              <a:rPr lang="en-US" sz="2000" dirty="0" smtClean="0"/>
              <a:t>Blood pressure forces water and many small solutes into the nephron tubules</a:t>
            </a:r>
          </a:p>
          <a:p>
            <a:pPr marL="261938" indent="-261938" eaLnBrk="1" hangingPunct="1">
              <a:lnSpc>
                <a:spcPct val="85000"/>
              </a:lnSpc>
              <a:spcBef>
                <a:spcPct val="20000"/>
              </a:spcBef>
            </a:pPr>
            <a:r>
              <a:rPr lang="en-US" sz="2400" b="1" dirty="0" smtClean="0"/>
              <a:t>Reabsorption:</a:t>
            </a:r>
            <a:r>
              <a:rPr lang="en-US" sz="2400" dirty="0" smtClean="0"/>
              <a:t> </a:t>
            </a:r>
            <a:r>
              <a:rPr lang="en-US" sz="2400" dirty="0"/>
              <a:t>in the proximal and distal tubules </a:t>
            </a:r>
            <a:r>
              <a:rPr lang="en-US" sz="2400" b="1" dirty="0" smtClean="0"/>
              <a:t>				</a:t>
            </a:r>
            <a:endParaRPr lang="en-US" sz="2400" dirty="0" smtClean="0"/>
          </a:p>
          <a:p>
            <a:pPr marL="711200" lvl="1" indent="-269875" eaLnBrk="1" hangingPunct="1">
              <a:lnSpc>
                <a:spcPct val="85000"/>
              </a:lnSpc>
              <a:spcBef>
                <a:spcPct val="20000"/>
              </a:spcBef>
              <a:buFontTx/>
              <a:buChar char="–"/>
            </a:pPr>
            <a:r>
              <a:rPr lang="en-US" sz="2000" dirty="0" smtClean="0"/>
              <a:t>Valuable solutes are return to the blood from the filtrate(</a:t>
            </a:r>
            <a:r>
              <a:rPr lang="en-US" sz="2000" dirty="0" err="1" smtClean="0"/>
              <a:t>e.g</a:t>
            </a:r>
            <a:r>
              <a:rPr lang="en-US" sz="2000" dirty="0" smtClean="0"/>
              <a:t> glucose ,salts ,amino acids and ions)</a:t>
            </a:r>
          </a:p>
          <a:p>
            <a:pPr marL="261938" indent="-261938" eaLnBrk="1" hangingPunct="1">
              <a:lnSpc>
                <a:spcPct val="85000"/>
              </a:lnSpc>
              <a:spcBef>
                <a:spcPct val="20000"/>
              </a:spcBef>
            </a:pPr>
            <a:r>
              <a:rPr lang="en-US" sz="2400" b="1" dirty="0" smtClean="0"/>
              <a:t>Secretion  						</a:t>
            </a:r>
            <a:endParaRPr lang="en-US" sz="2400" dirty="0" smtClean="0"/>
          </a:p>
          <a:p>
            <a:pPr marL="711200" lvl="1" indent="-269875" eaLnBrk="1" hangingPunct="1">
              <a:lnSpc>
                <a:spcPct val="85000"/>
              </a:lnSpc>
              <a:spcBef>
                <a:spcPct val="20000"/>
              </a:spcBef>
              <a:buFontTx/>
              <a:buChar char="–"/>
            </a:pPr>
            <a:r>
              <a:rPr lang="en-US" sz="2000" dirty="0" smtClean="0"/>
              <a:t>Excess H</a:t>
            </a:r>
            <a:r>
              <a:rPr lang="en-US" sz="2000" baseline="50000" dirty="0" smtClean="0"/>
              <a:t>+ </a:t>
            </a:r>
            <a:r>
              <a:rPr lang="en-US" sz="2000" dirty="0" smtClean="0"/>
              <a:t>and toxins are added from the blood to the filtrate</a:t>
            </a:r>
          </a:p>
          <a:p>
            <a:pPr marL="261938" indent="-261938" eaLnBrk="1" hangingPunct="1">
              <a:lnSpc>
                <a:spcPct val="85000"/>
              </a:lnSpc>
              <a:spcBef>
                <a:spcPct val="20000"/>
              </a:spcBef>
            </a:pPr>
            <a:r>
              <a:rPr lang="en-US" sz="2400" b="1" dirty="0" smtClean="0"/>
              <a:t>Excretion</a:t>
            </a:r>
            <a:r>
              <a:rPr lang="en-US" sz="2400" dirty="0" smtClean="0"/>
              <a:t> 							</a:t>
            </a:r>
            <a:endParaRPr lang="en-US" sz="2400" b="1" dirty="0" smtClean="0"/>
          </a:p>
          <a:p>
            <a:pPr marL="711200" lvl="1" indent="-269875" eaLnBrk="1" hangingPunct="1">
              <a:lnSpc>
                <a:spcPct val="85000"/>
              </a:lnSpc>
              <a:spcBef>
                <a:spcPct val="20000"/>
              </a:spcBef>
              <a:buFontTx/>
              <a:buChar char="–"/>
            </a:pPr>
            <a:r>
              <a:rPr lang="en-US" sz="2000" dirty="0" smtClean="0"/>
              <a:t>The final product, urine, is excreted via ureters, urinary bladder , and </a:t>
            </a:r>
            <a:r>
              <a:rPr lang="en-US" sz="2000" dirty="0" err="1" smtClean="0"/>
              <a:t>urethera</a:t>
            </a:r>
            <a:endParaRPr lang="en-US" sz="2000" dirty="0" smtClean="0"/>
          </a:p>
        </p:txBody>
      </p:sp>
      <p:sp>
        <p:nvSpPr>
          <p:cNvPr id="23556" name="Line 4"/>
          <p:cNvSpPr>
            <a:spLocks noChangeShapeType="1"/>
          </p:cNvSpPr>
          <p:nvPr/>
        </p:nvSpPr>
        <p:spPr bwMode="auto">
          <a:xfrm>
            <a:off x="182563" y="1527175"/>
            <a:ext cx="8775700" cy="0"/>
          </a:xfrm>
          <a:prstGeom prst="line">
            <a:avLst/>
          </a:prstGeom>
          <a:noFill/>
          <a:ln w="76200">
            <a:solidFill>
              <a:srgbClr val="A8B99B"/>
            </a:solidFill>
            <a:round/>
            <a:headEnd/>
            <a:tailEnd/>
          </a:ln>
        </p:spPr>
        <p:txBody>
          <a:bodyPr wrap="none" anchor="ctr"/>
          <a:lstStyle/>
          <a:p>
            <a:endParaRPr lang="ar-SA"/>
          </a:p>
        </p:txBody>
      </p:sp>
      <p:sp>
        <p:nvSpPr>
          <p:cNvPr id="23557"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23558"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25_07UrinaryProcesses-U"/>
          <p:cNvPicPr>
            <a:picLocks noChangeAspect="1" noChangeArrowheads="1"/>
          </p:cNvPicPr>
          <p:nvPr/>
        </p:nvPicPr>
        <p:blipFill>
          <a:blip r:embed="rId3" cstate="print"/>
          <a:srcRect/>
          <a:stretch>
            <a:fillRect/>
          </a:stretch>
        </p:blipFill>
        <p:spPr bwMode="auto">
          <a:xfrm>
            <a:off x="300038" y="2263775"/>
            <a:ext cx="8542337" cy="1444625"/>
          </a:xfrm>
          <a:prstGeom prst="rect">
            <a:avLst/>
          </a:prstGeom>
          <a:noFill/>
          <a:ln w="9525">
            <a:noFill/>
            <a:miter lim="800000"/>
            <a:headEnd/>
            <a:tailEnd/>
          </a:ln>
        </p:spPr>
      </p:pic>
      <p:sp>
        <p:nvSpPr>
          <p:cNvPr id="24579" name="Text Box 7"/>
          <p:cNvSpPr txBox="1">
            <a:spLocks noChangeArrowheads="1"/>
          </p:cNvSpPr>
          <p:nvPr/>
        </p:nvSpPr>
        <p:spPr bwMode="auto">
          <a:xfrm>
            <a:off x="1114425" y="2265363"/>
            <a:ext cx="1417638" cy="155575"/>
          </a:xfrm>
          <a:prstGeom prst="rect">
            <a:avLst/>
          </a:prstGeom>
          <a:noFill/>
          <a:ln w="9525">
            <a:noFill/>
            <a:miter lim="800000"/>
            <a:headEnd/>
            <a:tailEnd/>
          </a:ln>
        </p:spPr>
        <p:txBody>
          <a:bodyPr wrap="none" lIns="0" tIns="0" rIns="0" bIns="0"/>
          <a:lstStyle/>
          <a:p>
            <a:pPr algn="l">
              <a:lnSpc>
                <a:spcPct val="80000"/>
              </a:lnSpc>
            </a:pPr>
            <a:r>
              <a:rPr lang="en-US" sz="1700" b="1"/>
              <a:t>Filtration</a:t>
            </a:r>
          </a:p>
        </p:txBody>
      </p:sp>
      <p:sp>
        <p:nvSpPr>
          <p:cNvPr id="24580" name="Text Box 8"/>
          <p:cNvSpPr txBox="1">
            <a:spLocks noChangeArrowheads="1"/>
          </p:cNvSpPr>
          <p:nvPr/>
        </p:nvSpPr>
        <p:spPr bwMode="auto">
          <a:xfrm>
            <a:off x="1831975" y="2787650"/>
            <a:ext cx="1831975" cy="138113"/>
          </a:xfrm>
          <a:prstGeom prst="rect">
            <a:avLst/>
          </a:prstGeom>
          <a:noFill/>
          <a:ln w="9525">
            <a:noFill/>
            <a:miter lim="800000"/>
            <a:headEnd/>
            <a:tailEnd/>
          </a:ln>
        </p:spPr>
        <p:txBody>
          <a:bodyPr wrap="none" lIns="0" tIns="0" rIns="0" bIns="0"/>
          <a:lstStyle/>
          <a:p>
            <a:pPr algn="ctr">
              <a:lnSpc>
                <a:spcPct val="80000"/>
              </a:lnSpc>
            </a:pPr>
            <a:r>
              <a:rPr lang="en-US" sz="1600" b="1" dirty="0"/>
              <a:t>H</a:t>
            </a:r>
            <a:r>
              <a:rPr lang="en-US" sz="1600" b="1" baseline="-25000" dirty="0"/>
              <a:t>2</a:t>
            </a:r>
            <a:r>
              <a:rPr lang="en-US" sz="1600" b="1" dirty="0"/>
              <a:t>O, other small molecules</a:t>
            </a:r>
          </a:p>
          <a:p>
            <a:pPr algn="ctr">
              <a:lnSpc>
                <a:spcPct val="80000"/>
              </a:lnSpc>
            </a:pPr>
            <a:endParaRPr lang="en-US" sz="1800" b="1" dirty="0"/>
          </a:p>
        </p:txBody>
      </p:sp>
      <p:sp>
        <p:nvSpPr>
          <p:cNvPr id="24581" name="Text Box 9"/>
          <p:cNvSpPr txBox="1">
            <a:spLocks noChangeArrowheads="1"/>
          </p:cNvSpPr>
          <p:nvPr/>
        </p:nvSpPr>
        <p:spPr bwMode="auto">
          <a:xfrm>
            <a:off x="1995488" y="3878263"/>
            <a:ext cx="1244600" cy="169862"/>
          </a:xfrm>
          <a:prstGeom prst="rect">
            <a:avLst/>
          </a:prstGeom>
          <a:noFill/>
          <a:ln w="9525">
            <a:noFill/>
            <a:miter lim="800000"/>
            <a:headEnd/>
            <a:tailEnd/>
          </a:ln>
        </p:spPr>
        <p:txBody>
          <a:bodyPr wrap="none" lIns="0" tIns="0" rIns="0" bIns="0"/>
          <a:lstStyle/>
          <a:p>
            <a:pPr algn="l">
              <a:lnSpc>
                <a:spcPct val="80000"/>
              </a:lnSpc>
            </a:pPr>
            <a:r>
              <a:rPr lang="en-US" sz="1700" b="1" dirty="0" smtClean="0"/>
              <a:t>Capillary</a:t>
            </a:r>
            <a:endParaRPr lang="en-US" sz="1700" b="1" dirty="0"/>
          </a:p>
        </p:txBody>
      </p:sp>
      <p:sp>
        <p:nvSpPr>
          <p:cNvPr id="24582" name="Text Box 10"/>
          <p:cNvSpPr txBox="1">
            <a:spLocks noChangeArrowheads="1"/>
          </p:cNvSpPr>
          <p:nvPr/>
        </p:nvSpPr>
        <p:spPr bwMode="auto">
          <a:xfrm>
            <a:off x="2498725" y="2468563"/>
            <a:ext cx="1244600" cy="169862"/>
          </a:xfrm>
          <a:prstGeom prst="rect">
            <a:avLst/>
          </a:prstGeom>
          <a:noFill/>
          <a:ln w="9525">
            <a:noFill/>
            <a:miter lim="800000"/>
            <a:headEnd/>
            <a:tailEnd/>
          </a:ln>
        </p:spPr>
        <p:txBody>
          <a:bodyPr wrap="none" lIns="0" tIns="0" rIns="0" bIns="0"/>
          <a:lstStyle/>
          <a:p>
            <a:pPr algn="l">
              <a:lnSpc>
                <a:spcPct val="80000"/>
              </a:lnSpc>
            </a:pPr>
            <a:r>
              <a:rPr lang="en-US" sz="1700" b="1"/>
              <a:t>Nephron tubule</a:t>
            </a:r>
          </a:p>
        </p:txBody>
      </p:sp>
      <p:sp>
        <p:nvSpPr>
          <p:cNvPr id="24583" name="Line 11"/>
          <p:cNvSpPr>
            <a:spLocks noChangeShapeType="1"/>
          </p:cNvSpPr>
          <p:nvPr/>
        </p:nvSpPr>
        <p:spPr bwMode="auto">
          <a:xfrm>
            <a:off x="1822450" y="3427413"/>
            <a:ext cx="222250" cy="182562"/>
          </a:xfrm>
          <a:prstGeom prst="line">
            <a:avLst/>
          </a:prstGeom>
          <a:noFill/>
          <a:ln w="25400">
            <a:solidFill>
              <a:schemeClr val="tx1"/>
            </a:solidFill>
            <a:round/>
            <a:headEnd/>
            <a:tailEnd/>
          </a:ln>
        </p:spPr>
        <p:txBody>
          <a:bodyPr wrap="none" anchor="ctr"/>
          <a:lstStyle/>
          <a:p>
            <a:endParaRPr lang="ar-SA"/>
          </a:p>
        </p:txBody>
      </p:sp>
      <p:sp>
        <p:nvSpPr>
          <p:cNvPr id="24584" name="Line 12"/>
          <p:cNvSpPr>
            <a:spLocks noChangeShapeType="1"/>
          </p:cNvSpPr>
          <p:nvPr/>
        </p:nvSpPr>
        <p:spPr bwMode="auto">
          <a:xfrm flipV="1">
            <a:off x="2517775" y="2566988"/>
            <a:ext cx="263525" cy="203200"/>
          </a:xfrm>
          <a:prstGeom prst="line">
            <a:avLst/>
          </a:prstGeom>
          <a:noFill/>
          <a:ln w="25400">
            <a:solidFill>
              <a:schemeClr val="tx1"/>
            </a:solidFill>
            <a:round/>
            <a:headEnd/>
            <a:tailEnd/>
          </a:ln>
        </p:spPr>
        <p:txBody>
          <a:bodyPr wrap="none" anchor="ctr"/>
          <a:lstStyle/>
          <a:p>
            <a:endParaRPr lang="ar-SA"/>
          </a:p>
        </p:txBody>
      </p:sp>
      <p:sp>
        <p:nvSpPr>
          <p:cNvPr id="24585" name="Text Box 13"/>
          <p:cNvSpPr txBox="1">
            <a:spLocks noChangeArrowheads="1"/>
          </p:cNvSpPr>
          <p:nvPr/>
        </p:nvSpPr>
        <p:spPr bwMode="auto">
          <a:xfrm>
            <a:off x="4254500" y="2338388"/>
            <a:ext cx="1244600" cy="169862"/>
          </a:xfrm>
          <a:prstGeom prst="rect">
            <a:avLst/>
          </a:prstGeom>
          <a:noFill/>
          <a:ln w="9525">
            <a:noFill/>
            <a:miter lim="800000"/>
            <a:headEnd/>
            <a:tailEnd/>
          </a:ln>
        </p:spPr>
        <p:txBody>
          <a:bodyPr wrap="none" lIns="0" tIns="0" rIns="0" bIns="0"/>
          <a:lstStyle/>
          <a:p>
            <a:pPr algn="l">
              <a:lnSpc>
                <a:spcPct val="80000"/>
              </a:lnSpc>
            </a:pPr>
            <a:r>
              <a:rPr lang="en-US" sz="1700" b="1"/>
              <a:t>Reabsorption</a:t>
            </a:r>
          </a:p>
        </p:txBody>
      </p:sp>
      <p:sp>
        <p:nvSpPr>
          <p:cNvPr id="24586" name="Text Box 14"/>
          <p:cNvSpPr txBox="1">
            <a:spLocks noChangeArrowheads="1"/>
          </p:cNvSpPr>
          <p:nvPr/>
        </p:nvSpPr>
        <p:spPr bwMode="auto">
          <a:xfrm>
            <a:off x="5791200" y="2298700"/>
            <a:ext cx="1244600" cy="169863"/>
          </a:xfrm>
          <a:prstGeom prst="rect">
            <a:avLst/>
          </a:prstGeom>
          <a:noFill/>
          <a:ln w="9525">
            <a:noFill/>
            <a:miter lim="800000"/>
            <a:headEnd/>
            <a:tailEnd/>
          </a:ln>
        </p:spPr>
        <p:txBody>
          <a:bodyPr wrap="none" lIns="0" tIns="0" rIns="0" bIns="0"/>
          <a:lstStyle/>
          <a:p>
            <a:pPr algn="l">
              <a:lnSpc>
                <a:spcPct val="80000"/>
              </a:lnSpc>
            </a:pPr>
            <a:r>
              <a:rPr lang="en-US" sz="1700" b="1"/>
              <a:t>Secretion</a:t>
            </a:r>
          </a:p>
        </p:txBody>
      </p:sp>
      <p:sp>
        <p:nvSpPr>
          <p:cNvPr id="24587" name="Text Box 15"/>
          <p:cNvSpPr txBox="1">
            <a:spLocks noChangeArrowheads="1"/>
          </p:cNvSpPr>
          <p:nvPr/>
        </p:nvSpPr>
        <p:spPr bwMode="auto">
          <a:xfrm>
            <a:off x="7639050" y="2781300"/>
            <a:ext cx="374650" cy="134938"/>
          </a:xfrm>
          <a:prstGeom prst="rect">
            <a:avLst/>
          </a:prstGeom>
          <a:noFill/>
          <a:ln w="9525">
            <a:noFill/>
            <a:miter lim="800000"/>
            <a:headEnd/>
            <a:tailEnd/>
          </a:ln>
        </p:spPr>
        <p:txBody>
          <a:bodyPr wrap="none" lIns="0" tIns="0" rIns="0" bIns="0"/>
          <a:lstStyle/>
          <a:p>
            <a:pPr algn="l">
              <a:lnSpc>
                <a:spcPct val="80000"/>
              </a:lnSpc>
            </a:pPr>
            <a:r>
              <a:rPr lang="en-US" sz="1500" b="1" dirty="0"/>
              <a:t>Urine</a:t>
            </a:r>
          </a:p>
          <a:p>
            <a:pPr algn="l">
              <a:lnSpc>
                <a:spcPct val="80000"/>
              </a:lnSpc>
            </a:pPr>
            <a:endParaRPr lang="en-US" sz="1100" b="1" dirty="0"/>
          </a:p>
        </p:txBody>
      </p:sp>
      <p:sp>
        <p:nvSpPr>
          <p:cNvPr id="24588" name="Text Box 16"/>
          <p:cNvSpPr txBox="1">
            <a:spLocks noChangeArrowheads="1"/>
          </p:cNvSpPr>
          <p:nvPr/>
        </p:nvSpPr>
        <p:spPr bwMode="auto">
          <a:xfrm>
            <a:off x="7329488" y="3560763"/>
            <a:ext cx="1244600" cy="169862"/>
          </a:xfrm>
          <a:prstGeom prst="rect">
            <a:avLst/>
          </a:prstGeom>
          <a:noFill/>
          <a:ln w="9525">
            <a:noFill/>
            <a:miter lim="800000"/>
            <a:headEnd/>
            <a:tailEnd/>
          </a:ln>
        </p:spPr>
        <p:txBody>
          <a:bodyPr wrap="none" lIns="0" tIns="0" rIns="0" bIns="0"/>
          <a:lstStyle/>
          <a:p>
            <a:pPr algn="l">
              <a:lnSpc>
                <a:spcPct val="80000"/>
              </a:lnSpc>
            </a:pPr>
            <a:r>
              <a:rPr lang="en-US" sz="1700" b="1" dirty="0"/>
              <a:t>Interstitial </a:t>
            </a:r>
            <a:r>
              <a:rPr lang="en-US" sz="1700" b="1" dirty="0" smtClean="0"/>
              <a:t>fluid</a:t>
            </a:r>
            <a:endParaRPr lang="en-US" sz="1700" b="1" dirty="0"/>
          </a:p>
        </p:txBody>
      </p:sp>
      <p:sp>
        <p:nvSpPr>
          <p:cNvPr id="24589" name="Text Box 17"/>
          <p:cNvSpPr txBox="1">
            <a:spLocks noChangeArrowheads="1"/>
          </p:cNvSpPr>
          <p:nvPr/>
        </p:nvSpPr>
        <p:spPr bwMode="auto">
          <a:xfrm>
            <a:off x="7499350" y="2355850"/>
            <a:ext cx="1244600" cy="169863"/>
          </a:xfrm>
          <a:prstGeom prst="rect">
            <a:avLst/>
          </a:prstGeom>
          <a:noFill/>
          <a:ln w="9525">
            <a:noFill/>
            <a:miter lim="800000"/>
            <a:headEnd/>
            <a:tailEnd/>
          </a:ln>
        </p:spPr>
        <p:txBody>
          <a:bodyPr wrap="none" lIns="0" tIns="0" rIns="0" bIns="0"/>
          <a:lstStyle/>
          <a:p>
            <a:pPr algn="l">
              <a:lnSpc>
                <a:spcPct val="80000"/>
              </a:lnSpc>
            </a:pPr>
            <a:r>
              <a:rPr lang="en-US" sz="1700" b="1"/>
              <a:t>Excretion</a:t>
            </a:r>
          </a:p>
        </p:txBody>
      </p:sp>
      <p:sp>
        <p:nvSpPr>
          <p:cNvPr id="24595" name="Rectangle 25"/>
          <p:cNvSpPr>
            <a:spLocks noChangeArrowheads="1"/>
          </p:cNvSpPr>
          <p:nvPr/>
        </p:nvSpPr>
        <p:spPr bwMode="auto">
          <a:xfrm>
            <a:off x="1627188" y="5065713"/>
            <a:ext cx="5978525" cy="461665"/>
          </a:xfrm>
          <a:prstGeom prst="rect">
            <a:avLst/>
          </a:prstGeom>
          <a:noFill/>
          <a:ln w="9525">
            <a:noFill/>
            <a:miter lim="800000"/>
            <a:headEnd/>
            <a:tailEnd/>
          </a:ln>
        </p:spPr>
        <p:txBody>
          <a:bodyPr>
            <a:spAutoFit/>
          </a:bodyPr>
          <a:lstStyle/>
          <a:p>
            <a:pPr algn="ctr" eaLnBrk="1" hangingPunct="1">
              <a:spcBef>
                <a:spcPct val="50000"/>
              </a:spcBef>
            </a:pPr>
            <a:r>
              <a:rPr lang="en-US" dirty="0">
                <a:solidFill>
                  <a:schemeClr val="tx2"/>
                </a:solidFill>
              </a:rPr>
              <a:t>Major processes of the urinary </a:t>
            </a:r>
            <a:r>
              <a:rPr lang="en-US" dirty="0" smtClean="0">
                <a:solidFill>
                  <a:schemeClr val="tx2"/>
                </a:solidFill>
              </a:rPr>
              <a:t>system</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17488" y="1462088"/>
            <a:ext cx="8751887" cy="5129212"/>
          </a:xfrm>
        </p:spPr>
        <p:txBody>
          <a:bodyPr/>
          <a:lstStyle/>
          <a:p>
            <a:pPr marL="261938" indent="-261938" eaLnBrk="1" hangingPunct="1">
              <a:lnSpc>
                <a:spcPct val="80000"/>
              </a:lnSpc>
              <a:spcBef>
                <a:spcPct val="20000"/>
              </a:spcBef>
            </a:pPr>
            <a:r>
              <a:rPr lang="en-US" sz="2400" b="1" dirty="0" smtClean="0"/>
              <a:t>pH</a:t>
            </a:r>
            <a:r>
              <a:rPr lang="en-US" sz="2400" dirty="0" smtClean="0"/>
              <a:t> is regulated by  </a:t>
            </a:r>
            <a:endParaRPr lang="ar-SA" sz="2400" dirty="0" smtClean="0"/>
          </a:p>
          <a:p>
            <a:pPr marL="812800" lvl="1" indent="-363538" eaLnBrk="1" hangingPunct="1">
              <a:lnSpc>
                <a:spcPct val="80000"/>
              </a:lnSpc>
              <a:spcBef>
                <a:spcPct val="20000"/>
              </a:spcBef>
              <a:buFontTx/>
              <a:buChar char="–"/>
            </a:pPr>
            <a:r>
              <a:rPr lang="en-US" sz="2000" dirty="0" err="1" smtClean="0"/>
              <a:t>Reabsorption</a:t>
            </a:r>
            <a:r>
              <a:rPr lang="en-US" sz="2000" dirty="0" smtClean="0"/>
              <a:t> of HCO</a:t>
            </a:r>
            <a:r>
              <a:rPr lang="en-US" sz="2000" baseline="-25000" dirty="0" smtClean="0"/>
              <a:t>3</a:t>
            </a:r>
            <a:r>
              <a:rPr lang="en-US" sz="2000" baseline="30000" dirty="0" smtClean="0"/>
              <a:t>–        </a:t>
            </a:r>
            <a:endParaRPr lang="en-US" sz="2000" dirty="0" smtClean="0"/>
          </a:p>
          <a:p>
            <a:pPr marL="812800" lvl="1" indent="-363538" eaLnBrk="1" hangingPunct="1">
              <a:lnSpc>
                <a:spcPct val="80000"/>
              </a:lnSpc>
              <a:spcBef>
                <a:spcPct val="20000"/>
              </a:spcBef>
              <a:buFontTx/>
              <a:buChar char="–"/>
            </a:pPr>
            <a:r>
              <a:rPr lang="en-US" sz="2000" dirty="0" smtClean="0"/>
              <a:t>Secretion of H</a:t>
            </a:r>
            <a:r>
              <a:rPr lang="en-US" sz="2000" baseline="30000" dirty="0" smtClean="0"/>
              <a:t>+</a:t>
            </a:r>
            <a:endParaRPr lang="ar-SA" sz="2000" dirty="0" smtClean="0"/>
          </a:p>
          <a:p>
            <a:pPr marL="812800" lvl="1" indent="-363538" eaLnBrk="1" hangingPunct="1">
              <a:lnSpc>
                <a:spcPct val="80000"/>
              </a:lnSpc>
              <a:spcBef>
                <a:spcPct val="20000"/>
              </a:spcBef>
              <a:buFontTx/>
              <a:buNone/>
            </a:pPr>
            <a:endParaRPr lang="en-US" sz="800" dirty="0" smtClean="0"/>
          </a:p>
          <a:p>
            <a:pPr marL="812800" lvl="1" indent="-363538" eaLnBrk="1" hangingPunct="1">
              <a:lnSpc>
                <a:spcPct val="80000"/>
              </a:lnSpc>
              <a:spcBef>
                <a:spcPct val="20000"/>
              </a:spcBef>
              <a:buFontTx/>
              <a:buNone/>
            </a:pPr>
            <a:endParaRPr lang="en-US" sz="800" dirty="0"/>
          </a:p>
          <a:p>
            <a:pPr marL="812800" lvl="1" indent="-363538" eaLnBrk="1" hangingPunct="1">
              <a:lnSpc>
                <a:spcPct val="80000"/>
              </a:lnSpc>
              <a:spcBef>
                <a:spcPct val="20000"/>
              </a:spcBef>
              <a:buFontTx/>
              <a:buNone/>
            </a:pPr>
            <a:endParaRPr lang="ar-SA" sz="800" dirty="0" smtClean="0"/>
          </a:p>
          <a:p>
            <a:pPr marL="261938" indent="-261938" eaLnBrk="1" hangingPunct="1">
              <a:lnSpc>
                <a:spcPct val="80000"/>
              </a:lnSpc>
              <a:spcBef>
                <a:spcPct val="20000"/>
              </a:spcBef>
            </a:pPr>
            <a:r>
              <a:rPr lang="en-US" sz="2400" b="1" dirty="0" smtClean="0"/>
              <a:t>Antidiuretic hormone</a:t>
            </a:r>
            <a:r>
              <a:rPr lang="en-US" sz="2400" dirty="0" smtClean="0"/>
              <a:t> (</a:t>
            </a:r>
            <a:r>
              <a:rPr lang="en-US" sz="2400" b="1" dirty="0" smtClean="0"/>
              <a:t>ADH</a:t>
            </a:r>
            <a:r>
              <a:rPr lang="en-US" sz="2400" dirty="0" smtClean="0"/>
              <a:t>) regulates the amount of water excreted by the kidneys </a:t>
            </a:r>
          </a:p>
          <a:p>
            <a:pPr marL="0" indent="0" eaLnBrk="1" hangingPunct="1">
              <a:lnSpc>
                <a:spcPct val="80000"/>
              </a:lnSpc>
              <a:spcBef>
                <a:spcPct val="20000"/>
              </a:spcBef>
              <a:buNone/>
            </a:pPr>
            <a:r>
              <a:rPr lang="en-US" sz="2400" dirty="0" smtClean="0"/>
              <a:t>It regulate water balance in the body by increase water reabsorption  from the kidney.    </a:t>
            </a:r>
          </a:p>
        </p:txBody>
      </p:sp>
      <p:sp>
        <p:nvSpPr>
          <p:cNvPr id="25603" name="Rectangle 4"/>
          <p:cNvSpPr>
            <a:spLocks noGrp="1" noChangeArrowheads="1"/>
          </p:cNvSpPr>
          <p:nvPr>
            <p:ph type="title"/>
          </p:nvPr>
        </p:nvSpPr>
        <p:spPr>
          <a:xfrm>
            <a:off x="180975" y="182563"/>
            <a:ext cx="8534400" cy="997196"/>
          </a:xfrm>
          <a:noFill/>
        </p:spPr>
        <p:txBody>
          <a:bodyPr>
            <a:spAutoFit/>
          </a:bodyPr>
          <a:lstStyle/>
          <a:p>
            <a:pPr marL="0" indent="0" algn="ctr" eaLnBrk="1" hangingPunct="1"/>
            <a:r>
              <a:rPr lang="en-US" sz="2400" dirty="0" smtClean="0"/>
              <a:t>25.8 Blood filtrate is refined to urine through </a:t>
            </a:r>
            <a:r>
              <a:rPr lang="en-US" sz="2400" dirty="0" err="1" smtClean="0"/>
              <a:t>reabsorption</a:t>
            </a:r>
            <a:r>
              <a:rPr lang="en-US" sz="2400" dirty="0" smtClean="0"/>
              <a:t> and secretion</a:t>
            </a:r>
            <a:br>
              <a:rPr lang="en-US" sz="2400" dirty="0" smtClean="0"/>
            </a:br>
            <a:endParaRPr lang="en-US" sz="2400" dirty="0" smtClean="0">
              <a:solidFill>
                <a:srgbClr val="FF0000"/>
              </a:solidFill>
            </a:endParaRPr>
          </a:p>
        </p:txBody>
      </p:sp>
      <p:sp>
        <p:nvSpPr>
          <p:cNvPr id="25604" name="Line 5"/>
          <p:cNvSpPr>
            <a:spLocks noChangeShapeType="1"/>
          </p:cNvSpPr>
          <p:nvPr/>
        </p:nvSpPr>
        <p:spPr bwMode="auto">
          <a:xfrm>
            <a:off x="114300" y="1285875"/>
            <a:ext cx="8775700" cy="0"/>
          </a:xfrm>
          <a:prstGeom prst="line">
            <a:avLst/>
          </a:prstGeom>
          <a:noFill/>
          <a:ln w="76200">
            <a:solidFill>
              <a:srgbClr val="A8B99B"/>
            </a:solidFill>
            <a:round/>
            <a:headEnd/>
            <a:tailEnd/>
          </a:ln>
        </p:spPr>
        <p:txBody>
          <a:bodyPr wrap="none" anchor="ctr"/>
          <a:lstStyle/>
          <a:p>
            <a:endParaRPr lang="ar-SA"/>
          </a:p>
        </p:txBody>
      </p:sp>
      <p:sp>
        <p:nvSpPr>
          <p:cNvPr id="2560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25606" name="Text Box 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225425" y="1487488"/>
            <a:ext cx="8534400" cy="4837112"/>
          </a:xfrm>
        </p:spPr>
        <p:txBody>
          <a:bodyPr/>
          <a:lstStyle/>
          <a:p>
            <a:pPr marL="361950" indent="-361950">
              <a:lnSpc>
                <a:spcPct val="90000"/>
              </a:lnSpc>
            </a:pPr>
            <a:r>
              <a:rPr lang="en-US" sz="3600" dirty="0" smtClean="0">
                <a:solidFill>
                  <a:srgbClr val="FF0000"/>
                </a:solidFill>
              </a:rPr>
              <a:t>Compensating for kidney failure  </a:t>
            </a:r>
          </a:p>
          <a:p>
            <a:pPr marL="361950" indent="-361950">
              <a:lnSpc>
                <a:spcPct val="90000"/>
              </a:lnSpc>
            </a:pPr>
            <a:r>
              <a:rPr lang="en-US" sz="3600" dirty="0" smtClean="0">
                <a:solidFill>
                  <a:srgbClr val="FF0000"/>
                </a:solidFill>
              </a:rPr>
              <a:t>A dialysis machine   </a:t>
            </a:r>
          </a:p>
          <a:p>
            <a:pPr marL="1138238" lvl="1" indent="-349250">
              <a:lnSpc>
                <a:spcPct val="90000"/>
              </a:lnSpc>
              <a:buFontTx/>
              <a:buChar char="–"/>
            </a:pPr>
            <a:r>
              <a:rPr lang="en-US" sz="3600" dirty="0" smtClean="0"/>
              <a:t>Removes wastes from the blood </a:t>
            </a:r>
          </a:p>
          <a:p>
            <a:pPr marL="1138238" lvl="1" indent="-349250">
              <a:lnSpc>
                <a:spcPct val="90000"/>
              </a:lnSpc>
              <a:buFontTx/>
              <a:buChar char="–"/>
            </a:pPr>
            <a:r>
              <a:rPr lang="en-US" sz="3600" dirty="0" smtClean="0"/>
              <a:t>Maintains its solute concentration</a:t>
            </a:r>
          </a:p>
        </p:txBody>
      </p:sp>
      <p:sp>
        <p:nvSpPr>
          <p:cNvPr id="26627" name="Rectangle 3"/>
          <p:cNvSpPr>
            <a:spLocks noGrp="1" noChangeArrowheads="1"/>
          </p:cNvSpPr>
          <p:nvPr>
            <p:ph type="title"/>
          </p:nvPr>
        </p:nvSpPr>
        <p:spPr>
          <a:xfrm>
            <a:off x="180975" y="184150"/>
            <a:ext cx="8534400" cy="830997"/>
          </a:xfrm>
          <a:noFill/>
        </p:spPr>
        <p:txBody>
          <a:bodyPr>
            <a:spAutoFit/>
          </a:bodyPr>
          <a:lstStyle/>
          <a:p>
            <a:pPr marL="803275" indent="-803275" algn="ctr"/>
            <a:r>
              <a:rPr lang="en-US" sz="2800" dirty="0" smtClean="0"/>
              <a:t>25.9 CONNECTION: Kidney dialysis can be a lifesaver</a:t>
            </a:r>
            <a:br>
              <a:rPr lang="en-US" sz="2800" dirty="0" smtClean="0"/>
            </a:br>
            <a:endParaRPr lang="en-US" sz="3200" dirty="0" smtClean="0"/>
          </a:p>
        </p:txBody>
      </p:sp>
      <p:sp>
        <p:nvSpPr>
          <p:cNvPr id="26628" name="Line 4"/>
          <p:cNvSpPr>
            <a:spLocks noChangeShapeType="1"/>
          </p:cNvSpPr>
          <p:nvPr/>
        </p:nvSpPr>
        <p:spPr bwMode="auto">
          <a:xfrm>
            <a:off x="157163" y="1152525"/>
            <a:ext cx="8775700" cy="0"/>
          </a:xfrm>
          <a:prstGeom prst="line">
            <a:avLst/>
          </a:prstGeom>
          <a:noFill/>
          <a:ln w="76200">
            <a:solidFill>
              <a:srgbClr val="A8B99B"/>
            </a:solidFill>
            <a:round/>
            <a:headEnd/>
            <a:tailEnd/>
          </a:ln>
        </p:spPr>
        <p:txBody>
          <a:bodyPr wrap="none" anchor="ctr"/>
          <a:lstStyle/>
          <a:p>
            <a:endParaRPr lang="ar-SA"/>
          </a:p>
        </p:txBody>
      </p:sp>
      <p:sp>
        <p:nvSpPr>
          <p:cNvPr id="26629"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26630"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25_09KidneyDialysis-U"/>
          <p:cNvPicPr>
            <a:picLocks noChangeAspect="1" noChangeArrowheads="1"/>
          </p:cNvPicPr>
          <p:nvPr/>
        </p:nvPicPr>
        <p:blipFill>
          <a:blip r:embed="rId3" cstate="print"/>
          <a:srcRect/>
          <a:stretch>
            <a:fillRect/>
          </a:stretch>
        </p:blipFill>
        <p:spPr bwMode="auto">
          <a:xfrm>
            <a:off x="300038" y="136525"/>
            <a:ext cx="8542337" cy="6584950"/>
          </a:xfrm>
          <a:prstGeom prst="rect">
            <a:avLst/>
          </a:prstGeom>
          <a:noFill/>
          <a:ln w="9525">
            <a:noFill/>
            <a:miter lim="800000"/>
            <a:headEnd/>
            <a:tailEnd/>
          </a:ln>
        </p:spPr>
      </p:pic>
      <p:sp>
        <p:nvSpPr>
          <p:cNvPr id="27651" name="Text Box 3"/>
          <p:cNvSpPr txBox="1">
            <a:spLocks noChangeArrowheads="1"/>
          </p:cNvSpPr>
          <p:nvPr/>
        </p:nvSpPr>
        <p:spPr bwMode="auto">
          <a:xfrm>
            <a:off x="2794000" y="236538"/>
            <a:ext cx="2019300" cy="582612"/>
          </a:xfrm>
          <a:prstGeom prst="rect">
            <a:avLst/>
          </a:prstGeom>
          <a:noFill/>
          <a:ln w="9525">
            <a:noFill/>
            <a:miter lim="800000"/>
            <a:headEnd/>
            <a:tailEnd/>
          </a:ln>
        </p:spPr>
        <p:txBody>
          <a:bodyPr wrap="none" lIns="0" tIns="0" rIns="0" bIns="0"/>
          <a:lstStyle/>
          <a:p>
            <a:pPr algn="l">
              <a:lnSpc>
                <a:spcPct val="90000"/>
              </a:lnSpc>
            </a:pPr>
            <a:r>
              <a:rPr lang="en-US" sz="2000" b="1"/>
              <a:t>Line from artery</a:t>
            </a:r>
          </a:p>
          <a:p>
            <a:pPr algn="l">
              <a:lnSpc>
                <a:spcPct val="90000"/>
              </a:lnSpc>
            </a:pPr>
            <a:r>
              <a:rPr lang="en-US" sz="2000" b="1"/>
              <a:t>to apparatus</a:t>
            </a:r>
          </a:p>
        </p:txBody>
      </p:sp>
      <p:sp>
        <p:nvSpPr>
          <p:cNvPr id="27652" name="Text Box 4"/>
          <p:cNvSpPr txBox="1">
            <a:spLocks noChangeArrowheads="1"/>
          </p:cNvSpPr>
          <p:nvPr/>
        </p:nvSpPr>
        <p:spPr bwMode="auto">
          <a:xfrm>
            <a:off x="5092700" y="895350"/>
            <a:ext cx="755650" cy="315913"/>
          </a:xfrm>
          <a:prstGeom prst="rect">
            <a:avLst/>
          </a:prstGeom>
          <a:noFill/>
          <a:ln w="9525">
            <a:noFill/>
            <a:miter lim="800000"/>
            <a:headEnd/>
            <a:tailEnd/>
          </a:ln>
        </p:spPr>
        <p:txBody>
          <a:bodyPr wrap="none" lIns="0" tIns="0" rIns="0" bIns="0"/>
          <a:lstStyle/>
          <a:p>
            <a:pPr algn="l">
              <a:lnSpc>
                <a:spcPct val="90000"/>
              </a:lnSpc>
            </a:pPr>
            <a:r>
              <a:rPr lang="en-US" sz="2000" b="1" dirty="0"/>
              <a:t>Pump</a:t>
            </a:r>
          </a:p>
          <a:p>
            <a:pPr algn="l">
              <a:lnSpc>
                <a:spcPct val="90000"/>
              </a:lnSpc>
            </a:pPr>
            <a:endParaRPr lang="en-US" sz="2000" b="1" dirty="0"/>
          </a:p>
        </p:txBody>
      </p:sp>
      <p:sp>
        <p:nvSpPr>
          <p:cNvPr id="27653" name="Text Box 5"/>
          <p:cNvSpPr txBox="1">
            <a:spLocks noChangeArrowheads="1"/>
          </p:cNvSpPr>
          <p:nvPr/>
        </p:nvSpPr>
        <p:spPr bwMode="auto">
          <a:xfrm>
            <a:off x="6154738" y="982663"/>
            <a:ext cx="2638425" cy="814387"/>
          </a:xfrm>
          <a:prstGeom prst="rect">
            <a:avLst/>
          </a:prstGeom>
          <a:noFill/>
          <a:ln w="9525">
            <a:noFill/>
            <a:miter lim="800000"/>
            <a:headEnd/>
            <a:tailEnd/>
          </a:ln>
        </p:spPr>
        <p:txBody>
          <a:bodyPr wrap="none" lIns="0" tIns="0" rIns="0" bIns="0"/>
          <a:lstStyle/>
          <a:p>
            <a:pPr algn="l">
              <a:lnSpc>
                <a:spcPct val="90000"/>
              </a:lnSpc>
            </a:pPr>
            <a:r>
              <a:rPr lang="en-US" sz="2000" b="1"/>
              <a:t>Tubing made of a</a:t>
            </a:r>
          </a:p>
          <a:p>
            <a:pPr algn="l">
              <a:lnSpc>
                <a:spcPct val="90000"/>
              </a:lnSpc>
            </a:pPr>
            <a:r>
              <a:rPr lang="en-US" sz="2000" b="1"/>
              <a:t>selectively permeable</a:t>
            </a:r>
          </a:p>
          <a:p>
            <a:pPr algn="l">
              <a:lnSpc>
                <a:spcPct val="90000"/>
              </a:lnSpc>
            </a:pPr>
            <a:r>
              <a:rPr lang="en-US" sz="2000" b="1"/>
              <a:t>membrane</a:t>
            </a:r>
          </a:p>
        </p:txBody>
      </p:sp>
      <p:sp>
        <p:nvSpPr>
          <p:cNvPr id="27654" name="Text Box 6"/>
          <p:cNvSpPr txBox="1">
            <a:spLocks noChangeArrowheads="1"/>
          </p:cNvSpPr>
          <p:nvPr/>
        </p:nvSpPr>
        <p:spPr bwMode="auto">
          <a:xfrm>
            <a:off x="6378575" y="3765550"/>
            <a:ext cx="1143000" cy="582613"/>
          </a:xfrm>
          <a:prstGeom prst="rect">
            <a:avLst/>
          </a:prstGeom>
          <a:noFill/>
          <a:ln w="9525">
            <a:noFill/>
            <a:miter lim="800000"/>
            <a:headEnd/>
            <a:tailEnd/>
          </a:ln>
        </p:spPr>
        <p:txBody>
          <a:bodyPr wrap="none" lIns="0" tIns="0" rIns="0" bIns="0"/>
          <a:lstStyle/>
          <a:p>
            <a:pPr algn="ctr">
              <a:lnSpc>
                <a:spcPct val="90000"/>
              </a:lnSpc>
            </a:pPr>
            <a:r>
              <a:rPr lang="en-US" sz="2000" b="1"/>
              <a:t>Dialyzing</a:t>
            </a:r>
          </a:p>
          <a:p>
            <a:pPr algn="ctr">
              <a:lnSpc>
                <a:spcPct val="90000"/>
              </a:lnSpc>
            </a:pPr>
            <a:r>
              <a:rPr lang="en-US" sz="2000" b="1"/>
              <a:t>solution</a:t>
            </a:r>
          </a:p>
        </p:txBody>
      </p:sp>
      <p:sp>
        <p:nvSpPr>
          <p:cNvPr id="27655" name="Text Box 7"/>
          <p:cNvSpPr txBox="1">
            <a:spLocks noChangeArrowheads="1"/>
          </p:cNvSpPr>
          <p:nvPr/>
        </p:nvSpPr>
        <p:spPr bwMode="auto">
          <a:xfrm>
            <a:off x="3181350" y="4010025"/>
            <a:ext cx="1219200" cy="846138"/>
          </a:xfrm>
          <a:prstGeom prst="rect">
            <a:avLst/>
          </a:prstGeom>
          <a:noFill/>
          <a:ln w="9525">
            <a:noFill/>
            <a:miter lim="800000"/>
            <a:headEnd/>
            <a:tailEnd/>
          </a:ln>
        </p:spPr>
        <p:txBody>
          <a:bodyPr wrap="none" lIns="0" tIns="0" rIns="0" bIns="0"/>
          <a:lstStyle/>
          <a:p>
            <a:pPr algn="l">
              <a:lnSpc>
                <a:spcPct val="90000"/>
              </a:lnSpc>
            </a:pPr>
            <a:r>
              <a:rPr lang="en-US" sz="2000" b="1"/>
              <a:t>Line from </a:t>
            </a:r>
          </a:p>
          <a:p>
            <a:pPr algn="l">
              <a:lnSpc>
                <a:spcPct val="90000"/>
              </a:lnSpc>
            </a:pPr>
            <a:r>
              <a:rPr lang="en-US" sz="2000" b="1"/>
              <a:t>apparatus</a:t>
            </a:r>
          </a:p>
          <a:p>
            <a:pPr algn="l">
              <a:lnSpc>
                <a:spcPct val="90000"/>
              </a:lnSpc>
            </a:pPr>
            <a:r>
              <a:rPr lang="en-US" sz="2000" b="1"/>
              <a:t>to vein</a:t>
            </a:r>
          </a:p>
        </p:txBody>
      </p:sp>
      <p:sp>
        <p:nvSpPr>
          <p:cNvPr id="27656" name="Text Box 8"/>
          <p:cNvSpPr txBox="1">
            <a:spLocks noChangeArrowheads="1"/>
          </p:cNvSpPr>
          <p:nvPr/>
        </p:nvSpPr>
        <p:spPr bwMode="auto">
          <a:xfrm>
            <a:off x="5040313" y="5383213"/>
            <a:ext cx="2019300" cy="582612"/>
          </a:xfrm>
          <a:prstGeom prst="rect">
            <a:avLst/>
          </a:prstGeom>
          <a:noFill/>
          <a:ln w="9525">
            <a:noFill/>
            <a:miter lim="800000"/>
            <a:headEnd/>
            <a:tailEnd/>
          </a:ln>
        </p:spPr>
        <p:txBody>
          <a:bodyPr wrap="none" lIns="0" tIns="0" rIns="0" bIns="0"/>
          <a:lstStyle/>
          <a:p>
            <a:pPr algn="l">
              <a:lnSpc>
                <a:spcPct val="90000"/>
              </a:lnSpc>
            </a:pPr>
            <a:r>
              <a:rPr lang="en-US" sz="2000" b="1"/>
              <a:t>Fresh dialyzing</a:t>
            </a:r>
          </a:p>
          <a:p>
            <a:pPr algn="l">
              <a:lnSpc>
                <a:spcPct val="90000"/>
              </a:lnSpc>
            </a:pPr>
            <a:r>
              <a:rPr lang="en-US" sz="2000" b="1"/>
              <a:t>solution</a:t>
            </a:r>
          </a:p>
        </p:txBody>
      </p:sp>
      <p:sp>
        <p:nvSpPr>
          <p:cNvPr id="27657" name="Text Box 9"/>
          <p:cNvSpPr txBox="1">
            <a:spLocks noChangeArrowheads="1"/>
          </p:cNvSpPr>
          <p:nvPr/>
        </p:nvSpPr>
        <p:spPr bwMode="auto">
          <a:xfrm>
            <a:off x="7035800" y="5399088"/>
            <a:ext cx="1927225" cy="1192212"/>
          </a:xfrm>
          <a:prstGeom prst="rect">
            <a:avLst/>
          </a:prstGeom>
          <a:noFill/>
          <a:ln w="9525">
            <a:noFill/>
            <a:miter lim="800000"/>
            <a:headEnd/>
            <a:tailEnd/>
          </a:ln>
        </p:spPr>
        <p:txBody>
          <a:bodyPr wrap="none" lIns="0" tIns="0" rIns="0" bIns="0"/>
          <a:lstStyle/>
          <a:p>
            <a:pPr algn="l">
              <a:lnSpc>
                <a:spcPct val="90000"/>
              </a:lnSpc>
            </a:pPr>
            <a:r>
              <a:rPr lang="en-US" sz="2000" b="1"/>
              <a:t>Used dialyzing</a:t>
            </a:r>
          </a:p>
          <a:p>
            <a:pPr algn="l">
              <a:lnSpc>
                <a:spcPct val="90000"/>
              </a:lnSpc>
            </a:pPr>
            <a:r>
              <a:rPr lang="en-US" sz="2000" b="1"/>
              <a:t>solution</a:t>
            </a:r>
          </a:p>
          <a:p>
            <a:pPr algn="l">
              <a:lnSpc>
                <a:spcPct val="90000"/>
              </a:lnSpc>
            </a:pPr>
            <a:r>
              <a:rPr lang="en-US" sz="2000" b="1"/>
              <a:t>(with urea and</a:t>
            </a:r>
          </a:p>
          <a:p>
            <a:pPr algn="l">
              <a:lnSpc>
                <a:spcPct val="90000"/>
              </a:lnSpc>
            </a:pPr>
            <a:r>
              <a:rPr lang="en-US" sz="2000" b="1"/>
              <a:t>excess ions)</a:t>
            </a:r>
          </a:p>
        </p:txBody>
      </p:sp>
      <p:sp>
        <p:nvSpPr>
          <p:cNvPr id="27658" name="Line 10"/>
          <p:cNvSpPr>
            <a:spLocks noChangeShapeType="1"/>
          </p:cNvSpPr>
          <p:nvPr/>
        </p:nvSpPr>
        <p:spPr bwMode="auto">
          <a:xfrm>
            <a:off x="4102100" y="787400"/>
            <a:ext cx="927100" cy="958850"/>
          </a:xfrm>
          <a:prstGeom prst="line">
            <a:avLst/>
          </a:prstGeom>
          <a:noFill/>
          <a:ln w="25400">
            <a:solidFill>
              <a:schemeClr val="tx1"/>
            </a:solidFill>
            <a:round/>
            <a:headEnd/>
            <a:tailEnd/>
          </a:ln>
        </p:spPr>
        <p:txBody>
          <a:bodyPr wrap="none" anchor="ctr"/>
          <a:lstStyle/>
          <a:p>
            <a:endParaRPr lang="ar-SA"/>
          </a:p>
        </p:txBody>
      </p:sp>
      <p:sp>
        <p:nvSpPr>
          <p:cNvPr id="27659" name="Line 11"/>
          <p:cNvSpPr>
            <a:spLocks noChangeShapeType="1"/>
          </p:cNvSpPr>
          <p:nvPr/>
        </p:nvSpPr>
        <p:spPr bwMode="auto">
          <a:xfrm>
            <a:off x="6661150" y="1793875"/>
            <a:ext cx="0" cy="555625"/>
          </a:xfrm>
          <a:prstGeom prst="line">
            <a:avLst/>
          </a:prstGeom>
          <a:noFill/>
          <a:ln w="25400">
            <a:solidFill>
              <a:schemeClr val="tx1"/>
            </a:solidFill>
            <a:round/>
            <a:headEnd/>
            <a:tailEnd/>
          </a:ln>
        </p:spPr>
        <p:txBody>
          <a:bodyPr wrap="none" anchor="ctr"/>
          <a:lstStyle/>
          <a:p>
            <a:endParaRPr lang="ar-SA"/>
          </a:p>
        </p:txBody>
      </p:sp>
      <p:sp>
        <p:nvSpPr>
          <p:cNvPr id="27660" name="Line 12"/>
          <p:cNvSpPr>
            <a:spLocks noChangeShapeType="1"/>
          </p:cNvSpPr>
          <p:nvPr/>
        </p:nvSpPr>
        <p:spPr bwMode="auto">
          <a:xfrm flipH="1">
            <a:off x="3625850" y="3552825"/>
            <a:ext cx="263525" cy="463550"/>
          </a:xfrm>
          <a:prstGeom prst="line">
            <a:avLst/>
          </a:prstGeom>
          <a:noFill/>
          <a:ln w="25400">
            <a:solidFill>
              <a:schemeClr val="tx1"/>
            </a:solidFill>
            <a:round/>
            <a:headEnd/>
            <a:tailEnd/>
          </a:ln>
        </p:spPr>
        <p:txBody>
          <a:bodyPr wrap="none" anchor="ctr"/>
          <a:lstStyle/>
          <a:p>
            <a:endParaRPr lang="ar-SA"/>
          </a:p>
        </p:txBody>
      </p:sp>
      <p:sp>
        <p:nvSpPr>
          <p:cNvPr id="27667" name="Rectangle 19"/>
          <p:cNvSpPr>
            <a:spLocks noChangeArrowheads="1"/>
          </p:cNvSpPr>
          <p:nvPr/>
        </p:nvSpPr>
        <p:spPr bwMode="auto">
          <a:xfrm>
            <a:off x="1695796" y="6130925"/>
            <a:ext cx="2393604" cy="461665"/>
          </a:xfrm>
          <a:prstGeom prst="rect">
            <a:avLst/>
          </a:prstGeom>
          <a:noFill/>
          <a:ln w="9525">
            <a:noFill/>
            <a:miter lim="800000"/>
            <a:headEnd/>
            <a:tailEnd/>
          </a:ln>
        </p:spPr>
        <p:txBody>
          <a:bodyPr wrap="none">
            <a:spAutoFit/>
          </a:bodyPr>
          <a:lstStyle/>
          <a:p>
            <a:r>
              <a:rPr lang="en-US" dirty="0">
                <a:solidFill>
                  <a:schemeClr val="tx2"/>
                </a:solidFill>
              </a:rPr>
              <a:t>Kidney dialysis. </a:t>
            </a:r>
            <a:endParaRPr lang="en-US" b="1"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04800" y="1306513"/>
            <a:ext cx="8534400" cy="5289550"/>
          </a:xfrm>
        </p:spPr>
        <p:txBody>
          <a:bodyPr/>
          <a:lstStyle/>
          <a:p>
            <a:pPr marL="533400" indent="-533400" eaLnBrk="1" hangingPunct="1">
              <a:lnSpc>
                <a:spcPct val="85000"/>
              </a:lnSpc>
              <a:spcBef>
                <a:spcPct val="20000"/>
              </a:spcBef>
              <a:buFont typeface="Arial" pitchFamily="34" charset="0"/>
              <a:buNone/>
            </a:pPr>
            <a:r>
              <a:rPr lang="en-US" sz="2400" dirty="0" smtClean="0"/>
              <a:t>1- Explain how bear physiology adjusts during dormancy</a:t>
            </a:r>
          </a:p>
          <a:p>
            <a:pPr marL="533400" indent="-533400" eaLnBrk="1" hangingPunct="1">
              <a:lnSpc>
                <a:spcPct val="85000"/>
              </a:lnSpc>
              <a:spcBef>
                <a:spcPct val="20000"/>
              </a:spcBef>
              <a:buFont typeface="Arial" pitchFamily="34" charset="0"/>
              <a:buNone/>
            </a:pPr>
            <a:r>
              <a:rPr lang="en-US" sz="2400" dirty="0" smtClean="0"/>
              <a:t>2- Describe four ways that heat is gained or lost by an animal</a:t>
            </a:r>
          </a:p>
          <a:p>
            <a:pPr marL="533400" indent="-533400" eaLnBrk="1" hangingPunct="1">
              <a:lnSpc>
                <a:spcPct val="85000"/>
              </a:lnSpc>
              <a:spcBef>
                <a:spcPct val="20000"/>
              </a:spcBef>
              <a:buFont typeface="Arial" pitchFamily="34" charset="0"/>
              <a:buNone/>
            </a:pPr>
            <a:r>
              <a:rPr lang="en-US" sz="2400" dirty="0" smtClean="0"/>
              <a:t>3-Describe five categories of adaptations that help animals </a:t>
            </a:r>
            <a:r>
              <a:rPr lang="en-US" sz="2400" dirty="0" err="1" smtClean="0"/>
              <a:t>thermoregulate</a:t>
            </a:r>
            <a:endParaRPr lang="en-US" sz="2400" dirty="0" smtClean="0"/>
          </a:p>
          <a:p>
            <a:pPr marL="533400" indent="-533400" eaLnBrk="1" hangingPunct="1">
              <a:lnSpc>
                <a:spcPct val="85000"/>
              </a:lnSpc>
              <a:spcBef>
                <a:spcPct val="20000"/>
              </a:spcBef>
              <a:buFont typeface="Arial" pitchFamily="34" charset="0"/>
              <a:buNone/>
            </a:pPr>
            <a:r>
              <a:rPr lang="en-US" sz="2400" dirty="0" smtClean="0"/>
              <a:t>4- Compare the </a:t>
            </a:r>
            <a:r>
              <a:rPr lang="en-US" sz="2400" dirty="0" err="1" smtClean="0"/>
              <a:t>osmoregulatory</a:t>
            </a:r>
            <a:r>
              <a:rPr lang="en-US" sz="2400" dirty="0" smtClean="0"/>
              <a:t> problems of freshwater fish, saltwater fish, and terrestrial animals</a:t>
            </a:r>
          </a:p>
          <a:p>
            <a:pPr marL="533400" indent="-533400" eaLnBrk="1" hangingPunct="1">
              <a:lnSpc>
                <a:spcPct val="85000"/>
              </a:lnSpc>
              <a:spcBef>
                <a:spcPct val="20000"/>
              </a:spcBef>
              <a:buFont typeface="Arial" pitchFamily="34" charset="0"/>
              <a:buNone/>
            </a:pPr>
            <a:r>
              <a:rPr lang="en-US" sz="2400" dirty="0" smtClean="0"/>
              <a:t>5- Compare the three ways that animals eliminate nitrogenous wastes</a:t>
            </a:r>
          </a:p>
          <a:p>
            <a:pPr marL="533400" indent="-533400" eaLnBrk="1" hangingPunct="1">
              <a:lnSpc>
                <a:spcPct val="85000"/>
              </a:lnSpc>
              <a:spcBef>
                <a:spcPct val="20000"/>
              </a:spcBef>
              <a:buFont typeface="Arial" pitchFamily="34" charset="0"/>
              <a:buNone/>
            </a:pPr>
            <a:r>
              <a:rPr lang="en-US" sz="2400" dirty="0" smtClean="0"/>
              <a:t>6- Describe the structure of the human kidney</a:t>
            </a:r>
          </a:p>
          <a:p>
            <a:pPr marL="533400" indent="-533400" eaLnBrk="1" hangingPunct="1">
              <a:lnSpc>
                <a:spcPct val="85000"/>
              </a:lnSpc>
              <a:spcBef>
                <a:spcPct val="20000"/>
              </a:spcBef>
              <a:buFont typeface="Arial" pitchFamily="34" charset="0"/>
              <a:buNone/>
            </a:pPr>
            <a:r>
              <a:rPr lang="en-US" sz="2400" dirty="0" smtClean="0"/>
              <a:t>7- Explain how the kidney promotes homeostasis</a:t>
            </a:r>
          </a:p>
          <a:p>
            <a:pPr marL="533400" indent="-533400" eaLnBrk="1" hangingPunct="1">
              <a:lnSpc>
                <a:spcPct val="85000"/>
              </a:lnSpc>
              <a:spcBef>
                <a:spcPct val="20000"/>
              </a:spcBef>
              <a:buFont typeface="Arial" pitchFamily="34" charset="0"/>
              <a:buNone/>
            </a:pPr>
            <a:r>
              <a:rPr lang="en-US" sz="2400" dirty="0" smtClean="0"/>
              <a:t>8 - Describe four major processes that produce urine</a:t>
            </a:r>
          </a:p>
          <a:p>
            <a:pPr marL="533400" indent="-533400" eaLnBrk="1" hangingPunct="1">
              <a:lnSpc>
                <a:spcPct val="85000"/>
              </a:lnSpc>
              <a:spcBef>
                <a:spcPct val="20000"/>
              </a:spcBef>
              <a:buFont typeface="Arial" pitchFamily="34" charset="0"/>
              <a:buNone/>
            </a:pPr>
            <a:r>
              <a:rPr lang="en-US" sz="2400" dirty="0" smtClean="0"/>
              <a:t>9- Describe the key events in the conversion of filtrate into urine </a:t>
            </a:r>
          </a:p>
        </p:txBody>
      </p:sp>
      <p:sp>
        <p:nvSpPr>
          <p:cNvPr id="28675" name="Rectangle 4"/>
          <p:cNvSpPr>
            <a:spLocks noGrp="1" noChangeArrowheads="1"/>
          </p:cNvSpPr>
          <p:nvPr>
            <p:ph type="title"/>
          </p:nvPr>
        </p:nvSpPr>
        <p:spPr>
          <a:xfrm>
            <a:off x="295275" y="155575"/>
            <a:ext cx="8534400" cy="830997"/>
          </a:xfrm>
          <a:noFill/>
        </p:spPr>
        <p:txBody>
          <a:bodyPr>
            <a:spAutoFit/>
          </a:bodyPr>
          <a:lstStyle/>
          <a:p>
            <a:pPr marL="0" indent="0" algn="ctr" eaLnBrk="1" hangingPunct="1"/>
            <a:r>
              <a:rPr lang="en-US" sz="3200" dirty="0" smtClean="0"/>
              <a:t>You should now be able to</a:t>
            </a:r>
            <a:br>
              <a:rPr lang="en-US" sz="3200" dirty="0" smtClean="0"/>
            </a:br>
            <a:endParaRPr lang="en-US" sz="2800" dirty="0" smtClean="0"/>
          </a:p>
        </p:txBody>
      </p:sp>
      <p:sp>
        <p:nvSpPr>
          <p:cNvPr id="28676" name="Line 5"/>
          <p:cNvSpPr>
            <a:spLocks noChangeShapeType="1"/>
          </p:cNvSpPr>
          <p:nvPr/>
        </p:nvSpPr>
        <p:spPr bwMode="auto">
          <a:xfrm>
            <a:off x="182563" y="1081088"/>
            <a:ext cx="8775700" cy="0"/>
          </a:xfrm>
          <a:prstGeom prst="line">
            <a:avLst/>
          </a:prstGeom>
          <a:noFill/>
          <a:ln w="76200">
            <a:solidFill>
              <a:srgbClr val="A8B99B"/>
            </a:solidFill>
            <a:round/>
            <a:headEnd/>
            <a:tailEnd/>
          </a:ln>
        </p:spPr>
        <p:txBody>
          <a:bodyPr wrap="none" anchor="ctr"/>
          <a:lstStyle/>
          <a:p>
            <a:endParaRPr lang="ar-SA"/>
          </a:p>
        </p:txBody>
      </p:sp>
      <p:sp>
        <p:nvSpPr>
          <p:cNvPr id="28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28678" name="Text Box 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188913" y="884238"/>
          <a:ext cx="8708571" cy="5678424"/>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1800" b="1" dirty="0">
                          <a:solidFill>
                            <a:srgbClr val="FF0000"/>
                          </a:solidFill>
                          <a:latin typeface="Calibri"/>
                          <a:ea typeface="Calibri"/>
                          <a:cs typeface="Times New Roman"/>
                        </a:rPr>
                        <a:t>المصطلـــــــــــــــــــــــــــــــــح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1800" b="1" dirty="0">
                          <a:solidFill>
                            <a:srgbClr val="FF0000"/>
                          </a:solidFill>
                          <a:latin typeface="Calibri"/>
                          <a:ea typeface="Calibri"/>
                          <a:cs typeface="Times New Roman"/>
                        </a:rPr>
                        <a:t>تعريف المصطلــــــــــح</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Homeostasis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الاتزان الحيوي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Maintenance Of Steady Internal Conditions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القدرة على الحفاظ على ظروف وأحوال داخلية مستقرة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Fluctuations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التقلبات</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Osmoregulation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لاخراج</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Nitrogen-Containing Wastes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المخلفات المحتوية على النتروجين</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الحراري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Internal Temperature Within A Tolerable Range</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المحافظة على درجة حرارة الجسم الداخلية ضمن مدى يمكن تحمله</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Ectothermic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خارجية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Endothermic</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داخلية الحرارة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Conduction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التوصيل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Convection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الحمل الحراري</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Radiation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الاشعاع</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Evaporation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التبخير</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graphicFrame>
        <p:nvGraphicFramePr>
          <p:cNvPr id="4" name="جدول 3"/>
          <p:cNvGraphicFramePr>
            <a:graphicFrameLocks noGrp="1"/>
          </p:cNvGraphicFramePr>
          <p:nvPr/>
        </p:nvGraphicFramePr>
        <p:xfrm>
          <a:off x="203200" y="1179513"/>
          <a:ext cx="8708571" cy="5047488"/>
        </p:xfrm>
        <a:graphic>
          <a:graphicData uri="http://schemas.openxmlformats.org/drawingml/2006/table">
            <a:tbl>
              <a:tblPr/>
              <a:tblGrid>
                <a:gridCol w="4356026"/>
                <a:gridCol w="4352545"/>
              </a:tblGrid>
              <a:tr h="45156">
                <a:tc>
                  <a:txBody>
                    <a:bodyPr/>
                    <a:lstStyle/>
                    <a:p>
                      <a:pPr marL="107950" algn="l" rtl="0">
                        <a:lnSpc>
                          <a:spcPct val="115000"/>
                        </a:lnSpc>
                        <a:spcAft>
                          <a:spcPts val="0"/>
                        </a:spcAft>
                      </a:pPr>
                      <a:r>
                        <a:rPr lang="en-US" sz="1800" b="1" dirty="0">
                          <a:latin typeface="Times New Roman"/>
                          <a:ea typeface="Calibri"/>
                          <a:cs typeface="Arial"/>
                        </a:rPr>
                        <a:t>Mechanisms Of Heat Exchange</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اليات</a:t>
                      </a:r>
                      <a:r>
                        <a:rPr lang="ar-SA" sz="1800" b="1" dirty="0">
                          <a:latin typeface="Calibri"/>
                          <a:ea typeface="Calibri"/>
                          <a:cs typeface="Times New Roman"/>
                        </a:rPr>
                        <a:t> تبادل الحرارة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Adaptations Promote Thermoregulation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err="1">
                          <a:latin typeface="Calibri"/>
                          <a:ea typeface="Calibri"/>
                          <a:cs typeface="Times New Roman"/>
                        </a:rPr>
                        <a:t>التكيفات</a:t>
                      </a:r>
                      <a:r>
                        <a:rPr lang="ar-SA" sz="1800" b="1" dirty="0">
                          <a:latin typeface="Calibri"/>
                          <a:ea typeface="Calibri"/>
                          <a:cs typeface="Times New Roman"/>
                        </a:rPr>
                        <a:t> التي تشجع على التنظيم الحراري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Increased Metabolic Heat Production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زيادة </a:t>
                      </a:r>
                      <a:r>
                        <a:rPr lang="ar-SA" sz="1800" b="1" dirty="0" err="1">
                          <a:latin typeface="Calibri"/>
                          <a:ea typeface="Calibri"/>
                          <a:cs typeface="Times New Roman"/>
                        </a:rPr>
                        <a:t>انتاج</a:t>
                      </a:r>
                      <a:r>
                        <a:rPr lang="ar-SA" sz="1800" b="1" dirty="0">
                          <a:latin typeface="Calibri"/>
                          <a:ea typeface="Calibri"/>
                          <a:cs typeface="Times New Roman"/>
                        </a:rPr>
                        <a:t> الحرارة </a:t>
                      </a:r>
                      <a:r>
                        <a:rPr lang="ar-SA" sz="1800" b="1" dirty="0" err="1">
                          <a:latin typeface="Calibri"/>
                          <a:ea typeface="Calibri"/>
                          <a:cs typeface="Times New Roman"/>
                        </a:rPr>
                        <a:t>الايضية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Insulation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العزل</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Circulatory Adaptations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التكيفات الخاصة بالدورة الدموية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Evaporative Cooling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التبريد بالتبخر</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Sweating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التعرق</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Panting</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للهث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Behavioral Responses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الاستجابات السلوكية</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Osmoregulation </a:t>
                      </a:r>
                      <a:br>
                        <a:rPr lang="en-US" sz="1800" b="1">
                          <a:latin typeface="Times New Roman"/>
                          <a:ea typeface="Calibri"/>
                          <a:cs typeface="Arial"/>
                        </a:rPr>
                      </a:br>
                      <a:r>
                        <a:rPr lang="en-US" sz="1800" b="1">
                          <a:latin typeface="Times New Roman"/>
                          <a:ea typeface="Calibri"/>
                          <a:cs typeface="Arial"/>
                        </a:rPr>
                        <a:t>And Excretion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التنظيم الاسموزي والإخراج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Osmoconformers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الكائنات ذات التوافق الاسموزي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Same Internal Solute Concentration As Seawater</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a:latin typeface="Calibri"/>
                          <a:ea typeface="Calibri"/>
                          <a:cs typeface="Times New Roman"/>
                        </a:rPr>
                        <a:t>نفس تركيز المواد الذائبة الداخلية كمياه البحر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Marine Invertebrates Are Osmoconformers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اللافقاريات البحرية كائنات ذات توافق </a:t>
                      </a:r>
                      <a:r>
                        <a:rPr lang="ar-SA" sz="1800" b="1" dirty="0" err="1">
                          <a:latin typeface="Calibri"/>
                          <a:ea typeface="Calibri"/>
                          <a:cs typeface="Times New Roman"/>
                        </a:rPr>
                        <a:t>اسموزي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nvGraphicFramePr>
        <p:xfrm>
          <a:off x="188913" y="773113"/>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graphicFrame>
        <p:nvGraphicFramePr>
          <p:cNvPr id="4" name="جدول 3"/>
          <p:cNvGraphicFramePr>
            <a:graphicFrameLocks noGrp="1"/>
          </p:cNvGraphicFramePr>
          <p:nvPr/>
        </p:nvGraphicFramePr>
        <p:xfrm>
          <a:off x="246063" y="1236663"/>
          <a:ext cx="8709025" cy="5047488"/>
        </p:xfrm>
        <a:graphic>
          <a:graphicData uri="http://schemas.openxmlformats.org/drawingml/2006/table">
            <a:tbl>
              <a:tblPr/>
              <a:tblGrid>
                <a:gridCol w="4356100"/>
                <a:gridCol w="4352925"/>
              </a:tblGrid>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Osmoregulators Control Their Solute Concentrations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الكائنات ذات التنظيم الاسموزي لها القدرة على التحكم في تراكيز موادها المذابة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Saltwater Fish</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اسماك المياه المالحة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Land Animals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حيوانات اليابسة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Nitrogenous Wastes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المخلفات النتروجينية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1-Ammonia (Nh3</a:t>
                      </a:r>
                      <a:r>
                        <a:rPr kumimoji="0" lang="en-GB" sz="1800" b="1" i="0" u="none" strike="noStrike" cap="none" normalizeH="0" baseline="0" smtClean="0">
                          <a:ln>
                            <a:noFill/>
                          </a:ln>
                          <a:solidFill>
                            <a:schemeClr val="tx1"/>
                          </a:solidFill>
                          <a:effectLst/>
                          <a:latin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 </a:t>
                      </a: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امونيا (غاز النشادر</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Urea</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البولينا</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Excretory System</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الجهاز الاخراجي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Expels Wastes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يطرد المخلفات</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Regulates Water Balance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ينظم الاتزان المائي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Regulates Ion Balance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ينظم الاتزان الايوني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Nephrons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(النفرونات) الوحدات البولية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Functional Units Of The Kidneys</a:t>
                      </a:r>
                      <a:r>
                        <a:rPr kumimoji="0" lang="ar-SA" sz="1800" b="1" i="0" u="none" strike="noStrike" cap="none" normalizeH="0" baseline="0" smtClean="0">
                          <a:ln>
                            <a:noFill/>
                          </a:ln>
                          <a:solidFill>
                            <a:schemeClr val="tx1"/>
                          </a:solidFill>
                          <a:effectLst/>
                          <a:latin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الوحدات الوظيفية للكلى</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Extract A Filtrate From The Blood</a:t>
                      </a:r>
                      <a:r>
                        <a:rPr kumimoji="0" lang="ar-SA" sz="1800" b="1" i="0" u="none" strike="noStrike" cap="none" normalizeH="0" baseline="0" smtClean="0">
                          <a:ln>
                            <a:noFill/>
                          </a:ln>
                          <a:solidFill>
                            <a:schemeClr val="tx1"/>
                          </a:solidFill>
                          <a:effectLst/>
                          <a:latin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استخلاص المواد الراشحة من الدم</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Refine The Filtrate To Produce Urine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تنقية المواد الراشحة لإنتاج  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Urine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 name="جدول 4"/>
          <p:cNvGraphicFramePr>
            <a:graphicFrameLocks noGrp="1"/>
          </p:cNvGraphicFramePr>
          <p:nvPr/>
        </p:nvGraphicFramePr>
        <p:xfrm>
          <a:off x="246063" y="81597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body" idx="1"/>
          </p:nvPr>
        </p:nvSpPr>
        <p:spPr>
          <a:xfrm>
            <a:off x="268288" y="2984500"/>
            <a:ext cx="8534400" cy="677108"/>
          </a:xfrm>
          <a:noFill/>
        </p:spPr>
        <p:txBody>
          <a:bodyPr>
            <a:spAutoFit/>
          </a:bodyPr>
          <a:lstStyle/>
          <a:p>
            <a:pPr algn="ctr" eaLnBrk="1" hangingPunct="1">
              <a:buFont typeface="Wingdings" pitchFamily="2" charset="2"/>
              <a:buNone/>
            </a:pPr>
            <a:r>
              <a:rPr lang="en-US" sz="4400" b="1" dirty="0" smtClean="0"/>
              <a:t>THERMOREGULATION</a:t>
            </a:r>
          </a:p>
        </p:txBody>
      </p:sp>
      <p:sp>
        <p:nvSpPr>
          <p:cNvPr id="5123" name="Line 5"/>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ar-SA"/>
          </a:p>
        </p:txBody>
      </p:sp>
      <p:sp>
        <p:nvSpPr>
          <p:cNvPr id="512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5125" name="Text Box 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31775" y="1222375"/>
          <a:ext cx="8709025" cy="5362956"/>
        </p:xfrm>
        <a:graphic>
          <a:graphicData uri="http://schemas.openxmlformats.org/drawingml/2006/table">
            <a:tbl>
              <a:tblPr/>
              <a:tblGrid>
                <a:gridCol w="4356100"/>
                <a:gridCol w="4352925"/>
              </a:tblGrid>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Ureters Drain The Kidneys</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يفرغ الحالبان الكليتين </a:t>
                      </a: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Stored In The Urinary Bladder</a:t>
                      </a:r>
                      <a:r>
                        <a:rPr kumimoji="0" lang="ar-SA" sz="1800" b="1" i="0" u="none" strike="noStrike" cap="none" normalizeH="0" baseline="0" smtClean="0">
                          <a:ln>
                            <a:noFill/>
                          </a:ln>
                          <a:solidFill>
                            <a:schemeClr val="tx1"/>
                          </a:solidFill>
                          <a:effectLst/>
                          <a:latin typeface="Times New Roman" pitchFamily="18" charset="0"/>
                          <a:cs typeface="Calibri" pitchFamily="34" charset="0"/>
                        </a:rPr>
                        <a:t>                 </a:t>
                      </a:r>
                      <a:r>
                        <a:rPr kumimoji="0" lang="en-US" sz="1800" b="1" i="0" u="none" strike="noStrike" cap="none" normalizeH="0" baseline="0" smtClean="0">
                          <a:ln>
                            <a:noFill/>
                          </a:ln>
                          <a:solidFill>
                            <a:schemeClr val="tx1"/>
                          </a:solidFill>
                          <a:effectLst/>
                          <a:latin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يخزن في المثانة البولية</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Expelled Through The Urethra</a:t>
                      </a:r>
                      <a:r>
                        <a:rPr kumimoji="0" lang="ar-SA" sz="1800" b="1" i="0" u="none" strike="noStrike" cap="none" normalizeH="0" baseline="0" smtClean="0">
                          <a:ln>
                            <a:noFill/>
                          </a:ln>
                          <a:solidFill>
                            <a:schemeClr val="tx1"/>
                          </a:solidFill>
                          <a:effectLst/>
                          <a:latin typeface="Times New Roman" pitchFamily="18" charset="0"/>
                          <a:cs typeface="Calibri" pitchFamily="34" charset="0"/>
                        </a:rPr>
                        <a:t>         </a:t>
                      </a:r>
                      <a:r>
                        <a:rPr kumimoji="0" lang="en-US" sz="1800" b="1" i="0" u="none" strike="noStrike" cap="none" normalizeH="0" baseline="0" smtClean="0">
                          <a:ln>
                            <a:noFill/>
                          </a:ln>
                          <a:solidFill>
                            <a:schemeClr val="tx1"/>
                          </a:solidFill>
                          <a:effectLst/>
                          <a:latin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يطرح من خلال المجرى البولي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Filtration</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الترشيح</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Blood Pressure Forces Water And Many Small Solutes Into The Nephron</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يدفع ضغط الدم الماء و العديد من المواد المذابة الصغيرة الى الوحدة البولية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Reabsorption</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اعادة الامتصاص</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Valuable Solutes Are Reclaimed From The Filtrate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يتم استعادة المواد الذائبة النافعة من الراشح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Secretion</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الافراز</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Excess H</a:t>
                      </a:r>
                      <a:r>
                        <a:rPr kumimoji="0" lang="en-US" sz="1800" b="1" i="0" u="none" strike="noStrike" cap="none" normalizeH="0" baseline="30000" smtClean="0">
                          <a:ln>
                            <a:noFill/>
                          </a:ln>
                          <a:solidFill>
                            <a:schemeClr val="tx1"/>
                          </a:solidFill>
                          <a:effectLst/>
                          <a:latin typeface="Times New Roman" pitchFamily="18" charset="0"/>
                          <a:cs typeface="Calibri" pitchFamily="34" charset="0"/>
                        </a:rPr>
                        <a:t>+ </a:t>
                      </a:r>
                      <a:r>
                        <a:rPr kumimoji="0" lang="en-US" sz="1800" b="1" i="0" u="none" strike="noStrike" cap="none" normalizeH="0" baseline="0" smtClean="0">
                          <a:ln>
                            <a:noFill/>
                          </a:ln>
                          <a:solidFill>
                            <a:schemeClr val="tx1"/>
                          </a:solidFill>
                          <a:effectLst/>
                          <a:latin typeface="Times New Roman" pitchFamily="18" charset="0"/>
                          <a:cs typeface="Calibri" pitchFamily="34" charset="0"/>
                        </a:rPr>
                        <a:t>And Toxins Are Added To The Filtrate</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يضاف الفائض من ايون الهيدروجين و السموم الى الراشح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Excretion</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الاخراج</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Final Product, Urine, Is Excreted</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اخراج المنتج النهائي وهو البول</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90488">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Reabsorption In The Proximal And Distal Tubules Removes Nutrients, Salt, Water</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يزيح اعادة الامتصاص في الانيببات القريبة والبعيدة المواد المغذية والملح والماء </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44450">
                <a:tc>
                  <a:txBody>
                    <a:bodyPr/>
                    <a:lstStyle/>
                    <a:p>
                      <a:pPr marL="107950" marR="0" lvl="0" indent="0" algn="l" defTabSz="914400" rtl="0"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Calibri" pitchFamily="34" charset="0"/>
                        </a:rPr>
                        <a:t>Ph Is Regulated By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يتم تنظيم الاس الهيدروجيني</a:t>
                      </a: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4725" marR="14725"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2060575" y="87313"/>
            <a:ext cx="5503863"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graphicFrame>
        <p:nvGraphicFramePr>
          <p:cNvPr id="3" name="جدول 2"/>
          <p:cNvGraphicFramePr>
            <a:graphicFrameLocks noGrp="1"/>
          </p:cNvGraphicFramePr>
          <p:nvPr/>
        </p:nvGraphicFramePr>
        <p:xfrm>
          <a:off x="246063" y="81597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nvGraphicFramePr>
        <p:xfrm>
          <a:off x="231775" y="1208088"/>
          <a:ext cx="8708571" cy="4101084"/>
        </p:xfrm>
        <a:graphic>
          <a:graphicData uri="http://schemas.openxmlformats.org/drawingml/2006/table">
            <a:tbl>
              <a:tblPr/>
              <a:tblGrid>
                <a:gridCol w="4356026"/>
                <a:gridCol w="4352545"/>
              </a:tblGrid>
              <a:tr h="45156">
                <a:tc>
                  <a:txBody>
                    <a:bodyPr/>
                    <a:lstStyle/>
                    <a:p>
                      <a:pPr marL="107950" algn="l" rtl="0">
                        <a:lnSpc>
                          <a:spcPct val="115000"/>
                        </a:lnSpc>
                        <a:spcAft>
                          <a:spcPts val="0"/>
                        </a:spcAft>
                      </a:pPr>
                      <a:r>
                        <a:rPr lang="en-US" sz="1800" b="1">
                          <a:latin typeface="Times New Roman"/>
                          <a:ea typeface="Calibri"/>
                          <a:cs typeface="Arial"/>
                        </a:rPr>
                        <a:t>High Nacl Concentration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a:t>
                      </a:r>
                      <a:r>
                        <a:rPr lang="ar-SA" sz="1800" b="1" dirty="0" err="1">
                          <a:latin typeface="Calibri"/>
                          <a:ea typeface="Calibri"/>
                          <a:cs typeface="Times New Roman"/>
                        </a:rPr>
                        <a:t>كلوريد</a:t>
                      </a:r>
                      <a:r>
                        <a:rPr lang="ar-SA" sz="1800" b="1" dirty="0">
                          <a:latin typeface="Calibri"/>
                          <a:ea typeface="Calibri"/>
                          <a:cs typeface="Times New Roman"/>
                        </a:rPr>
                        <a:t> الصوديوم العالي</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Antidiuretic Hormone (ADH)</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الهرمون المضاد للتبول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90311">
                <a:tc>
                  <a:txBody>
                    <a:bodyPr/>
                    <a:lstStyle/>
                    <a:p>
                      <a:pPr marL="107950" algn="l" rtl="0">
                        <a:lnSpc>
                          <a:spcPct val="115000"/>
                        </a:lnSpc>
                        <a:spcAft>
                          <a:spcPts val="0"/>
                        </a:spcAft>
                      </a:pPr>
                      <a:r>
                        <a:rPr lang="en-US" sz="1800" b="1">
                          <a:latin typeface="Times New Roman"/>
                          <a:ea typeface="Calibri"/>
                          <a:cs typeface="Arial"/>
                        </a:rPr>
                        <a:t>Regulates The Amount Of Water Excreted By The Kidneys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ينظم كمية الماء التي يتم التخلص منها عن طريق الكليتين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Compensating For Kidney Failure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التعويض عن الفشل الكلوي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 Dialysis Machine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a:latin typeface="Calibri"/>
                          <a:ea typeface="Calibri"/>
                          <a:cs typeface="Times New Roman"/>
                        </a:rPr>
                        <a:t>جهاز غسل الكلى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Removes Wastes From The Blood </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b="1" dirty="0" err="1">
                          <a:latin typeface="Calibri"/>
                          <a:ea typeface="Calibri"/>
                          <a:cs typeface="Times New Roman"/>
                        </a:rPr>
                        <a:t>ازاحة</a:t>
                      </a:r>
                      <a:r>
                        <a:rPr lang="ar-SA" sz="1800" b="1" dirty="0">
                          <a:latin typeface="Calibri"/>
                          <a:ea typeface="Calibri"/>
                          <a:cs typeface="Times New Roman"/>
                        </a:rPr>
                        <a:t> المخلفات من الدم </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Solute Concentration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تركيز المواد المذابة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 In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الإخراج </a:t>
                      </a:r>
                      <a:r>
                        <a:rPr lang="ar-SA" sz="1800" b="1" dirty="0" err="1">
                          <a:latin typeface="Calibri"/>
                          <a:ea typeface="Calibri"/>
                          <a:cs typeface="Times New Roman"/>
                        </a:rPr>
                        <a:t>فى</a:t>
                      </a:r>
                      <a:r>
                        <a:rPr lang="ar-SA" sz="1800" b="1" dirty="0">
                          <a:latin typeface="Calibri"/>
                          <a:ea typeface="Calibri"/>
                          <a:cs typeface="Times New Roman"/>
                        </a:rPr>
                        <a:t> النبات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Excretion Of Gases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إخراج الغازات</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Exit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لخروجه</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Penetrate External Cell Surfaces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النفاذ مباشرة عبر سطوح الخلايا الخارجية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Guttation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الإدماع</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7488" y="1992313"/>
          <a:ext cx="8708571" cy="2839212"/>
        </p:xfrm>
        <a:graphic>
          <a:graphicData uri="http://schemas.openxmlformats.org/drawingml/2006/table">
            <a:tbl>
              <a:tblPr/>
              <a:tblGrid>
                <a:gridCol w="4356026"/>
                <a:gridCol w="4352545"/>
              </a:tblGrid>
              <a:tr h="45156">
                <a:tc>
                  <a:txBody>
                    <a:bodyPr/>
                    <a:lstStyle/>
                    <a:p>
                      <a:pPr marL="107950" algn="l" rtl="0">
                        <a:lnSpc>
                          <a:spcPct val="115000"/>
                        </a:lnSpc>
                        <a:spcAft>
                          <a:spcPts val="0"/>
                        </a:spcAft>
                      </a:pPr>
                      <a:r>
                        <a:rPr lang="en-US" sz="1800" b="1" dirty="0">
                          <a:latin typeface="Times New Roman"/>
                          <a:ea typeface="Calibri"/>
                          <a:cs typeface="Arial"/>
                        </a:rPr>
                        <a:t>Secretion</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إفراز</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Hydathodes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الثغور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Humid Environment.</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البيئة الرطبة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Terrestrial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الأرضية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Deamination</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بعملية نزع الأمين</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Aquatic Plants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النباتات المائية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Converted</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تحويل</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Salt Glands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بالغدد الملحية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45156">
                <a:tc>
                  <a:txBody>
                    <a:bodyPr/>
                    <a:lstStyle/>
                    <a:p>
                      <a:pPr marL="107950" algn="l" rtl="0">
                        <a:lnSpc>
                          <a:spcPct val="115000"/>
                        </a:lnSpc>
                        <a:spcAft>
                          <a:spcPts val="0"/>
                        </a:spcAft>
                      </a:pPr>
                      <a:r>
                        <a:rPr lang="en-US" sz="1800" b="1">
                          <a:latin typeface="Times New Roman"/>
                          <a:ea typeface="Calibri"/>
                          <a:cs typeface="Arial"/>
                        </a:rPr>
                        <a:t>Halophytes</a:t>
                      </a:r>
                      <a:endParaRPr lang="en-US" sz="180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r" rtl="1">
                        <a:lnSpc>
                          <a:spcPct val="115000"/>
                        </a:lnSpc>
                        <a:spcAft>
                          <a:spcPts val="0"/>
                        </a:spcAft>
                      </a:pPr>
                      <a:r>
                        <a:rPr lang="ar-SA" sz="1800" b="1" dirty="0">
                          <a:latin typeface="Calibri"/>
                          <a:ea typeface="Calibri"/>
                          <a:cs typeface="Times New Roman"/>
                        </a:rPr>
                        <a:t>غدد ملحية</a:t>
                      </a:r>
                      <a:endParaRPr lang="en-US" sz="18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203200" y="1571625"/>
          <a:ext cx="8708571" cy="350520"/>
        </p:xfrm>
        <a:graphic>
          <a:graphicData uri="http://schemas.openxmlformats.org/drawingml/2006/table">
            <a:tbl>
              <a:tblPr/>
              <a:tblGrid>
                <a:gridCol w="4356026"/>
                <a:gridCol w="4352545"/>
              </a:tblGrid>
              <a:tr h="45156">
                <a:tc>
                  <a:txBody>
                    <a:bodyPr/>
                    <a:lstStyle/>
                    <a:p>
                      <a:pPr marL="107950" algn="ctr" rtl="0">
                        <a:lnSpc>
                          <a:spcPct val="115000"/>
                        </a:lnSpc>
                        <a:spcAft>
                          <a:spcPts val="0"/>
                        </a:spcAft>
                      </a:pPr>
                      <a:r>
                        <a:rPr lang="ar-SA" sz="2000" b="1" dirty="0">
                          <a:solidFill>
                            <a:srgbClr val="FF0000"/>
                          </a:solidFill>
                          <a:latin typeface="Calibri"/>
                          <a:ea typeface="Calibri"/>
                          <a:cs typeface="Times New Roman"/>
                        </a:rPr>
                        <a:t>المصطلـــــــــــــــــــــــــــــــــح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3340" algn="ctr" rtl="1">
                        <a:lnSpc>
                          <a:spcPct val="115000"/>
                        </a:lnSpc>
                        <a:spcAft>
                          <a:spcPts val="0"/>
                        </a:spcAft>
                      </a:pPr>
                      <a:r>
                        <a:rPr lang="ar-SA" sz="2000" b="1" dirty="0">
                          <a:solidFill>
                            <a:srgbClr val="FF0000"/>
                          </a:solidFill>
                          <a:latin typeface="Calibri"/>
                          <a:ea typeface="Calibri"/>
                          <a:cs typeface="Times New Roman"/>
                        </a:rPr>
                        <a:t>تعريف المصطلــــــــــح</a:t>
                      </a:r>
                      <a:endParaRPr lang="en-US" sz="2000" dirty="0">
                        <a:latin typeface="Calibri"/>
                        <a:ea typeface="Calibri"/>
                        <a:cs typeface="Arial"/>
                      </a:endParaRPr>
                    </a:p>
                  </a:txBody>
                  <a:tcPr marL="14725" marR="1472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39978" name="Rectangle 1"/>
          <p:cNvSpPr>
            <a:spLocks noChangeArrowheads="1"/>
          </p:cNvSpPr>
          <p:nvPr/>
        </p:nvSpPr>
        <p:spPr bwMode="auto">
          <a:xfrm>
            <a:off x="2003425" y="522288"/>
            <a:ext cx="5502275" cy="646112"/>
          </a:xfrm>
          <a:prstGeom prst="rect">
            <a:avLst/>
          </a:prstGeom>
          <a:noFill/>
          <a:ln w="9525">
            <a:noFill/>
            <a:miter lim="800000"/>
            <a:headEnd/>
            <a:tailEnd/>
          </a:ln>
        </p:spPr>
        <p:txBody>
          <a:bodyPr wrap="none" anchor="ctr">
            <a:spAutoFit/>
          </a:bodyPr>
          <a:lstStyle/>
          <a:p>
            <a:pPr indent="457200" algn="ctr">
              <a:tabLst>
                <a:tab pos="1558925" algn="l"/>
              </a:tabLst>
            </a:pPr>
            <a:r>
              <a:rPr lang="en-US" sz="1800" b="1">
                <a:solidFill>
                  <a:srgbClr val="FF0000"/>
                </a:solidFill>
                <a:latin typeface="Times New Roman" pitchFamily="18" charset="0"/>
                <a:cs typeface="Calibri" pitchFamily="34" charset="0"/>
              </a:rPr>
              <a:t>Control of Body Temperature and Water Balance</a:t>
            </a:r>
            <a:endParaRPr lang="en-US" sz="1800"/>
          </a:p>
          <a:p>
            <a:pPr indent="457200" algn="ctr">
              <a:tabLst>
                <a:tab pos="1558925" algn="l"/>
              </a:tabLst>
            </a:pPr>
            <a:r>
              <a:rPr lang="ar-SA" sz="1800" b="1">
                <a:solidFill>
                  <a:srgbClr val="FF0000"/>
                </a:solidFill>
                <a:latin typeface="Times New Roman" pitchFamily="18" charset="0"/>
                <a:cs typeface="Calibri" pitchFamily="34" charset="0"/>
              </a:rPr>
              <a:t>التحكم في درجة حرارة الجسم و الاتزان المائي</a:t>
            </a:r>
            <a:endParaRPr 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96850" y="1447800"/>
            <a:ext cx="8751888" cy="6173788"/>
          </a:xfrm>
        </p:spPr>
        <p:txBody>
          <a:bodyPr/>
          <a:lstStyle/>
          <a:p>
            <a:pPr marL="261938" indent="-261938" eaLnBrk="1" hangingPunct="1">
              <a:lnSpc>
                <a:spcPct val="85000"/>
              </a:lnSpc>
              <a:spcBef>
                <a:spcPct val="20000"/>
              </a:spcBef>
            </a:pPr>
            <a:r>
              <a:rPr lang="en-US" sz="2200" b="1" dirty="0" smtClean="0"/>
              <a:t>Thermoregulation                                               </a:t>
            </a:r>
            <a:r>
              <a:rPr lang="en-US" sz="2200" dirty="0" smtClean="0"/>
              <a:t> </a:t>
            </a:r>
            <a:r>
              <a:rPr lang="en-US" sz="2200" b="1" dirty="0" smtClean="0">
                <a:solidFill>
                  <a:srgbClr val="FF0000"/>
                </a:solidFill>
              </a:rPr>
              <a:t>	</a:t>
            </a:r>
            <a:r>
              <a:rPr lang="ar-SA" sz="2200" dirty="0" smtClean="0"/>
              <a:t> </a:t>
            </a:r>
            <a:endParaRPr lang="en-US" sz="2200" dirty="0" smtClean="0"/>
          </a:p>
          <a:p>
            <a:pPr marL="711200" lvl="1" indent="-269875" eaLnBrk="1" hangingPunct="1">
              <a:lnSpc>
                <a:spcPct val="85000"/>
              </a:lnSpc>
              <a:spcBef>
                <a:spcPct val="20000"/>
              </a:spcBef>
              <a:buFontTx/>
              <a:buChar char="–"/>
            </a:pPr>
            <a:r>
              <a:rPr lang="en-US" sz="2000" dirty="0" smtClean="0"/>
              <a:t>The process by which animals maintain an internal temperature within a tolerable range</a:t>
            </a:r>
          </a:p>
          <a:p>
            <a:pPr marL="261938" indent="-261938" eaLnBrk="1" hangingPunct="1">
              <a:lnSpc>
                <a:spcPct val="85000"/>
              </a:lnSpc>
              <a:spcBef>
                <a:spcPct val="20000"/>
              </a:spcBef>
            </a:pPr>
            <a:r>
              <a:rPr lang="en-US" sz="2200" b="1" dirty="0" err="1" smtClean="0">
                <a:solidFill>
                  <a:srgbClr val="FF0000"/>
                </a:solidFill>
              </a:rPr>
              <a:t>Ectothermic</a:t>
            </a:r>
            <a:r>
              <a:rPr lang="en-US" sz="2200" dirty="0" smtClean="0"/>
              <a:t> animals</a:t>
            </a:r>
          </a:p>
          <a:p>
            <a:pPr marL="711200" lvl="1" indent="-269875" eaLnBrk="1" hangingPunct="1">
              <a:lnSpc>
                <a:spcPct val="80000"/>
              </a:lnSpc>
              <a:spcBef>
                <a:spcPct val="20000"/>
              </a:spcBef>
              <a:buFontTx/>
              <a:buChar char="–"/>
            </a:pPr>
            <a:r>
              <a:rPr lang="en-US" sz="2000" dirty="0" smtClean="0"/>
              <a:t>Absorb heat from their surroundings</a:t>
            </a:r>
          </a:p>
          <a:p>
            <a:pPr marL="711200" lvl="1" indent="-269875" eaLnBrk="1" hangingPunct="1">
              <a:lnSpc>
                <a:spcPct val="80000"/>
              </a:lnSpc>
              <a:spcBef>
                <a:spcPct val="20000"/>
              </a:spcBef>
              <a:buFontTx/>
              <a:buChar char="–"/>
            </a:pPr>
            <a:r>
              <a:rPr lang="en-US" sz="2000" dirty="0" smtClean="0"/>
              <a:t>Many fish, most amphibians, lizards, most invertebrates</a:t>
            </a:r>
          </a:p>
          <a:p>
            <a:pPr marL="711200" lvl="1" indent="-269875" eaLnBrk="1" hangingPunct="1">
              <a:lnSpc>
                <a:spcPct val="80000"/>
              </a:lnSpc>
              <a:spcBef>
                <a:spcPct val="20000"/>
              </a:spcBef>
              <a:buNone/>
            </a:pPr>
            <a:endParaRPr lang="en-US" sz="2000" dirty="0" smtClean="0"/>
          </a:p>
          <a:p>
            <a:pPr marL="261938" indent="-261938" eaLnBrk="1" hangingPunct="1">
              <a:lnSpc>
                <a:spcPct val="85000"/>
              </a:lnSpc>
              <a:spcBef>
                <a:spcPct val="20000"/>
              </a:spcBef>
            </a:pPr>
            <a:r>
              <a:rPr lang="en-US" sz="2200" b="1" dirty="0" smtClean="0">
                <a:solidFill>
                  <a:srgbClr val="FF0000"/>
                </a:solidFill>
              </a:rPr>
              <a:t>Endothermic</a:t>
            </a:r>
            <a:r>
              <a:rPr lang="en-US" sz="2200" dirty="0" smtClean="0">
                <a:solidFill>
                  <a:srgbClr val="FF0000"/>
                </a:solidFill>
              </a:rPr>
              <a:t> </a:t>
            </a:r>
            <a:r>
              <a:rPr lang="en-US" sz="2200" dirty="0" smtClean="0"/>
              <a:t>animals</a:t>
            </a:r>
            <a:endParaRPr lang="en-US" sz="2400" dirty="0" smtClean="0"/>
          </a:p>
          <a:p>
            <a:pPr marL="711200" lvl="1" indent="-269875" eaLnBrk="1" hangingPunct="1">
              <a:lnSpc>
                <a:spcPct val="75000"/>
              </a:lnSpc>
              <a:spcBef>
                <a:spcPct val="20000"/>
              </a:spcBef>
              <a:buFontTx/>
              <a:buChar char="–"/>
            </a:pPr>
            <a:r>
              <a:rPr lang="en-US" sz="2000" dirty="0" smtClean="0"/>
              <a:t>Derive body heat mainly from their metabolism</a:t>
            </a:r>
          </a:p>
          <a:p>
            <a:pPr marL="711200" lvl="1" indent="-269875" eaLnBrk="1" hangingPunct="1">
              <a:lnSpc>
                <a:spcPct val="75000"/>
              </a:lnSpc>
              <a:spcBef>
                <a:spcPct val="20000"/>
              </a:spcBef>
              <a:buFontTx/>
              <a:buChar char="–"/>
            </a:pPr>
            <a:r>
              <a:rPr lang="en-US" sz="2000" dirty="0" smtClean="0"/>
              <a:t>Birds, mammals, a few reptiles and fish, many insects</a:t>
            </a:r>
          </a:p>
        </p:txBody>
      </p:sp>
      <p:sp>
        <p:nvSpPr>
          <p:cNvPr id="6147" name="Rectangle 4"/>
          <p:cNvSpPr>
            <a:spLocks noGrp="1" noChangeArrowheads="1"/>
          </p:cNvSpPr>
          <p:nvPr>
            <p:ph type="title"/>
          </p:nvPr>
        </p:nvSpPr>
        <p:spPr>
          <a:xfrm>
            <a:off x="180975" y="139700"/>
            <a:ext cx="8534400" cy="1107996"/>
          </a:xfrm>
          <a:noFill/>
        </p:spPr>
        <p:txBody>
          <a:bodyPr>
            <a:spAutoFit/>
          </a:bodyPr>
          <a:lstStyle/>
          <a:p>
            <a:pPr marL="0" indent="0" algn="ctr" eaLnBrk="1" hangingPunct="1"/>
            <a:r>
              <a:rPr lang="en-US" sz="2400" dirty="0" smtClean="0"/>
              <a:t>25.1 An animal’s regulation of body temperature helps maintain homeostasis</a:t>
            </a:r>
            <a:br>
              <a:rPr lang="en-US" sz="2400" dirty="0" smtClean="0"/>
            </a:br>
            <a:endParaRPr lang="en-US" sz="3200" dirty="0" smtClean="0"/>
          </a:p>
        </p:txBody>
      </p:sp>
      <p:sp>
        <p:nvSpPr>
          <p:cNvPr id="6148" name="Rectangle 6"/>
          <p:cNvSpPr>
            <a:spLocks noChangeArrowheads="1"/>
          </p:cNvSpPr>
          <p:nvPr/>
        </p:nvSpPr>
        <p:spPr bwMode="auto">
          <a:xfrm>
            <a:off x="609600" y="3390900"/>
            <a:ext cx="8534400" cy="2136775"/>
          </a:xfrm>
          <a:prstGeom prst="rect">
            <a:avLst/>
          </a:prstGeom>
          <a:noFill/>
          <a:ln w="9525">
            <a:noFill/>
            <a:miter lim="800000"/>
            <a:headEnd/>
            <a:tailEnd/>
          </a:ln>
        </p:spPr>
        <p:txBody>
          <a:bodyPr>
            <a:spAutoFit/>
          </a:bodyPr>
          <a:lstStyle/>
          <a:p>
            <a:pPr marL="798513" lvl="1" indent="-341313" algn="l" eaLnBrk="1" hangingPunct="1">
              <a:spcBef>
                <a:spcPct val="45000"/>
              </a:spcBef>
              <a:spcAft>
                <a:spcPct val="20000"/>
              </a:spcAft>
              <a:buClr>
                <a:schemeClr val="tx2"/>
              </a:buClr>
              <a:buFont typeface="Wingdings" pitchFamily="2" charset="2"/>
              <a:buChar char="§"/>
            </a:pPr>
            <a:endParaRPr lang="en-US">
              <a:latin typeface="Tahoma" pitchFamily="34" charset="0"/>
            </a:endParaRPr>
          </a:p>
          <a:p>
            <a:pPr marL="1828800" lvl="2" indent="-571500" algn="l" eaLnBrk="1" hangingPunct="1">
              <a:spcBef>
                <a:spcPct val="45000"/>
              </a:spcBef>
              <a:spcAft>
                <a:spcPct val="20000"/>
              </a:spcAft>
              <a:buClr>
                <a:schemeClr val="tx2"/>
              </a:buClr>
              <a:buFont typeface="Wingdings" pitchFamily="2" charset="2"/>
              <a:buChar char="§"/>
            </a:pPr>
            <a:endParaRPr lang="en-US" sz="2000">
              <a:latin typeface="Tahoma" pitchFamily="34" charset="0"/>
            </a:endParaRPr>
          </a:p>
          <a:p>
            <a:pPr marL="798513" lvl="1" indent="-341313" algn="l" eaLnBrk="1" hangingPunct="1">
              <a:spcBef>
                <a:spcPct val="45000"/>
              </a:spcBef>
              <a:spcAft>
                <a:spcPct val="20000"/>
              </a:spcAft>
              <a:buClr>
                <a:schemeClr val="tx2"/>
              </a:buClr>
              <a:buFont typeface="Wingdings" pitchFamily="2" charset="2"/>
              <a:buChar char="§"/>
            </a:pPr>
            <a:endParaRPr lang="en-US">
              <a:latin typeface="Tahoma" pitchFamily="34" charset="0"/>
            </a:endParaRPr>
          </a:p>
          <a:p>
            <a:pPr marL="1828800" lvl="2" indent="-571500" algn="l" eaLnBrk="1" hangingPunct="1">
              <a:spcBef>
                <a:spcPct val="45000"/>
              </a:spcBef>
              <a:spcAft>
                <a:spcPct val="20000"/>
              </a:spcAft>
              <a:buClr>
                <a:schemeClr val="tx2"/>
              </a:buClr>
              <a:buFont typeface="Wingdings" pitchFamily="2" charset="2"/>
              <a:buChar char="§"/>
            </a:pPr>
            <a:endParaRPr lang="en-US" sz="2000">
              <a:latin typeface="Tahoma" pitchFamily="34" charset="0"/>
            </a:endParaRPr>
          </a:p>
        </p:txBody>
      </p:sp>
      <p:sp>
        <p:nvSpPr>
          <p:cNvPr id="6149" name="Line 7"/>
          <p:cNvSpPr>
            <a:spLocks noChangeShapeType="1"/>
          </p:cNvSpPr>
          <p:nvPr/>
        </p:nvSpPr>
        <p:spPr bwMode="auto">
          <a:xfrm>
            <a:off x="182563" y="1308100"/>
            <a:ext cx="8775700" cy="0"/>
          </a:xfrm>
          <a:prstGeom prst="line">
            <a:avLst/>
          </a:prstGeom>
          <a:noFill/>
          <a:ln w="76200">
            <a:solidFill>
              <a:srgbClr val="A8B99B"/>
            </a:solidFill>
            <a:round/>
            <a:headEnd/>
            <a:tailEnd/>
          </a:ln>
        </p:spPr>
        <p:txBody>
          <a:bodyPr wrap="none" anchor="ctr"/>
          <a:lstStyle/>
          <a:p>
            <a:endParaRPr lang="ar-SA"/>
          </a:p>
        </p:txBody>
      </p:sp>
      <p:sp>
        <p:nvSpPr>
          <p:cNvPr id="6150" name="Line 8"/>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6151" name="Text Box 9"/>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3988" y="1312863"/>
            <a:ext cx="8621712" cy="3206750"/>
          </a:xfrm>
        </p:spPr>
        <p:txBody>
          <a:bodyPr/>
          <a:lstStyle/>
          <a:p>
            <a:pPr marL="261938" indent="-261938" eaLnBrk="1" hangingPunct="1">
              <a:lnSpc>
                <a:spcPct val="90000"/>
              </a:lnSpc>
            </a:pPr>
            <a:r>
              <a:rPr lang="en-US" sz="2400" dirty="0" smtClean="0"/>
              <a:t>Heat exchange with the environment may occur by</a:t>
            </a:r>
          </a:p>
          <a:p>
            <a:pPr marL="261938" indent="-261938" eaLnBrk="1" hangingPunct="1">
              <a:lnSpc>
                <a:spcPct val="90000"/>
              </a:lnSpc>
              <a:buNone/>
            </a:pPr>
            <a:endParaRPr lang="en-US" sz="2400" dirty="0" smtClean="0"/>
          </a:p>
          <a:p>
            <a:pPr marL="711200" lvl="1" indent="-269875" eaLnBrk="1" hangingPunct="1">
              <a:lnSpc>
                <a:spcPct val="90000"/>
              </a:lnSpc>
              <a:buFontTx/>
              <a:buChar char="–"/>
            </a:pPr>
            <a:r>
              <a:rPr lang="en-US" dirty="0" smtClean="0"/>
              <a:t>Conduction   </a:t>
            </a:r>
            <a:endParaRPr lang="ar-SA" b="1" dirty="0" smtClean="0"/>
          </a:p>
          <a:p>
            <a:pPr marL="711200" lvl="1" indent="-269875" eaLnBrk="1" hangingPunct="1">
              <a:lnSpc>
                <a:spcPct val="90000"/>
              </a:lnSpc>
              <a:buFontTx/>
              <a:buChar char="–"/>
            </a:pPr>
            <a:r>
              <a:rPr lang="en-US" dirty="0" smtClean="0"/>
              <a:t>Convection</a:t>
            </a:r>
          </a:p>
          <a:p>
            <a:pPr marL="711200" lvl="1" indent="-269875" eaLnBrk="1" hangingPunct="1">
              <a:lnSpc>
                <a:spcPct val="90000"/>
              </a:lnSpc>
              <a:buFontTx/>
              <a:buChar char="–"/>
            </a:pPr>
            <a:r>
              <a:rPr lang="en-US" dirty="0" smtClean="0"/>
              <a:t>Radiation</a:t>
            </a:r>
          </a:p>
          <a:p>
            <a:pPr marL="711200" lvl="1" indent="-269875" eaLnBrk="1" hangingPunct="1">
              <a:lnSpc>
                <a:spcPct val="90000"/>
              </a:lnSpc>
              <a:buFontTx/>
              <a:buChar char="–"/>
            </a:pPr>
            <a:r>
              <a:rPr lang="en-US" dirty="0" smtClean="0"/>
              <a:t>Evaporation</a:t>
            </a:r>
            <a:endParaRPr lang="en-US" b="1" dirty="0" smtClean="0"/>
          </a:p>
        </p:txBody>
      </p:sp>
      <p:sp>
        <p:nvSpPr>
          <p:cNvPr id="7171" name="Rectangle 18"/>
          <p:cNvSpPr>
            <a:spLocks noGrp="1" noChangeArrowheads="1"/>
          </p:cNvSpPr>
          <p:nvPr>
            <p:ph type="title"/>
          </p:nvPr>
        </p:nvSpPr>
        <p:spPr>
          <a:xfrm>
            <a:off x="180975" y="182563"/>
            <a:ext cx="8534400" cy="808037"/>
          </a:xfrm>
        </p:spPr>
        <p:txBody>
          <a:bodyPr/>
          <a:lstStyle/>
          <a:p>
            <a:pPr marL="0" indent="0" algn="ctr" eaLnBrk="1" hangingPunct="1"/>
            <a:r>
              <a:rPr lang="en-US" sz="2800" dirty="0" smtClean="0"/>
              <a:t>25.2 Heat is gained or lost in four ways</a:t>
            </a:r>
            <a:br>
              <a:rPr lang="en-US" sz="2800" dirty="0" smtClean="0"/>
            </a:br>
            <a:endParaRPr lang="en-US" sz="2800" dirty="0" smtClean="0"/>
          </a:p>
        </p:txBody>
      </p:sp>
      <p:sp>
        <p:nvSpPr>
          <p:cNvPr id="7172" name="Line 19"/>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ar-SA"/>
          </a:p>
        </p:txBody>
      </p:sp>
      <p:sp>
        <p:nvSpPr>
          <p:cNvPr id="7173" name="Line 2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7174" name="Text Box 21"/>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grpSp>
        <p:nvGrpSpPr>
          <p:cNvPr id="7175" name="Group 29"/>
          <p:cNvGrpSpPr>
            <a:grpSpLocks/>
          </p:cNvGrpSpPr>
          <p:nvPr/>
        </p:nvGrpSpPr>
        <p:grpSpPr bwMode="auto">
          <a:xfrm>
            <a:off x="3629025" y="3544888"/>
            <a:ext cx="5400675" cy="3105150"/>
            <a:chOff x="2286" y="2233"/>
            <a:chExt cx="3402" cy="1956"/>
          </a:xfrm>
        </p:grpSpPr>
        <p:pic>
          <p:nvPicPr>
            <p:cNvPr id="7177" name="Picture 23" descr="25_02HeatExchange-U"/>
            <p:cNvPicPr>
              <a:picLocks noChangeAspect="1" noChangeArrowheads="1"/>
            </p:cNvPicPr>
            <p:nvPr/>
          </p:nvPicPr>
          <p:blipFill>
            <a:blip r:embed="rId3" cstate="print"/>
            <a:srcRect/>
            <a:stretch>
              <a:fillRect/>
            </a:stretch>
          </p:blipFill>
          <p:spPr bwMode="auto">
            <a:xfrm>
              <a:off x="2286" y="2233"/>
              <a:ext cx="3264" cy="1956"/>
            </a:xfrm>
            <a:prstGeom prst="rect">
              <a:avLst/>
            </a:prstGeom>
            <a:noFill/>
            <a:ln w="9525">
              <a:noFill/>
              <a:miter lim="800000"/>
              <a:headEnd/>
              <a:tailEnd/>
            </a:ln>
          </p:spPr>
        </p:pic>
        <p:sp>
          <p:nvSpPr>
            <p:cNvPr id="7178" name="Text Box 24"/>
            <p:cNvSpPr txBox="1">
              <a:spLocks noChangeArrowheads="1"/>
            </p:cNvSpPr>
            <p:nvPr/>
          </p:nvSpPr>
          <p:spPr bwMode="auto">
            <a:xfrm>
              <a:off x="2289" y="2881"/>
              <a:ext cx="731" cy="224"/>
            </a:xfrm>
            <a:prstGeom prst="rect">
              <a:avLst/>
            </a:prstGeom>
            <a:noFill/>
            <a:ln w="9525">
              <a:noFill/>
              <a:miter lim="800000"/>
              <a:headEnd/>
              <a:tailEnd/>
            </a:ln>
          </p:spPr>
          <p:txBody>
            <a:bodyPr wrap="none" lIns="0" tIns="0" rIns="0" bIns="0"/>
            <a:lstStyle/>
            <a:p>
              <a:pPr algn="ctr">
                <a:lnSpc>
                  <a:spcPct val="80000"/>
                </a:lnSpc>
              </a:pPr>
              <a:r>
                <a:rPr lang="en-US" sz="1400" b="1" dirty="0" smtClean="0"/>
                <a:t>Convection</a:t>
              </a:r>
              <a:endParaRPr lang="en-US" sz="1400" b="1" dirty="0"/>
            </a:p>
          </p:txBody>
        </p:sp>
        <p:sp>
          <p:nvSpPr>
            <p:cNvPr id="7179" name="Text Box 25"/>
            <p:cNvSpPr txBox="1">
              <a:spLocks noChangeArrowheads="1"/>
            </p:cNvSpPr>
            <p:nvPr/>
          </p:nvSpPr>
          <p:spPr bwMode="auto">
            <a:xfrm>
              <a:off x="3411" y="3804"/>
              <a:ext cx="1096" cy="169"/>
            </a:xfrm>
            <a:prstGeom prst="rect">
              <a:avLst/>
            </a:prstGeom>
            <a:noFill/>
            <a:ln w="9525">
              <a:noFill/>
              <a:miter lim="800000"/>
              <a:headEnd/>
              <a:tailEnd/>
            </a:ln>
          </p:spPr>
          <p:txBody>
            <a:bodyPr wrap="none" lIns="0" tIns="0" rIns="0" bIns="0"/>
            <a:lstStyle/>
            <a:p>
              <a:pPr algn="ctr">
                <a:lnSpc>
                  <a:spcPct val="80000"/>
                </a:lnSpc>
              </a:pPr>
              <a:r>
                <a:rPr lang="en-US" sz="1600" b="1" dirty="0" smtClean="0">
                  <a:solidFill>
                    <a:schemeClr val="bg1"/>
                  </a:solidFill>
                </a:rPr>
                <a:t>Conduction</a:t>
              </a:r>
              <a:endParaRPr lang="en-US" sz="1600" b="1" dirty="0">
                <a:solidFill>
                  <a:schemeClr val="bg1"/>
                </a:solidFill>
              </a:endParaRPr>
            </a:p>
          </p:txBody>
        </p:sp>
        <p:sp>
          <p:nvSpPr>
            <p:cNvPr id="7180" name="Text Box 26"/>
            <p:cNvSpPr txBox="1">
              <a:spLocks noChangeArrowheads="1"/>
            </p:cNvSpPr>
            <p:nvPr/>
          </p:nvSpPr>
          <p:spPr bwMode="auto">
            <a:xfrm>
              <a:off x="4592" y="2602"/>
              <a:ext cx="1096" cy="169"/>
            </a:xfrm>
            <a:prstGeom prst="rect">
              <a:avLst/>
            </a:prstGeom>
            <a:noFill/>
            <a:ln w="9525">
              <a:noFill/>
              <a:miter lim="800000"/>
              <a:headEnd/>
              <a:tailEnd/>
            </a:ln>
          </p:spPr>
          <p:txBody>
            <a:bodyPr wrap="none" lIns="0" tIns="0" rIns="0" bIns="0"/>
            <a:lstStyle/>
            <a:p>
              <a:pPr algn="ctr">
                <a:lnSpc>
                  <a:spcPct val="80000"/>
                </a:lnSpc>
              </a:pPr>
              <a:r>
                <a:rPr lang="en-US" sz="1600" b="1" dirty="0"/>
                <a:t>Evaporation</a:t>
              </a:r>
            </a:p>
            <a:p>
              <a:pPr algn="ctr">
                <a:lnSpc>
                  <a:spcPct val="80000"/>
                </a:lnSpc>
              </a:pPr>
              <a:endParaRPr lang="en-US" sz="1600" b="1" dirty="0"/>
            </a:p>
          </p:txBody>
        </p:sp>
        <p:sp>
          <p:nvSpPr>
            <p:cNvPr id="7181" name="Text Box 27"/>
            <p:cNvSpPr txBox="1">
              <a:spLocks noChangeArrowheads="1"/>
            </p:cNvSpPr>
            <p:nvPr/>
          </p:nvSpPr>
          <p:spPr bwMode="auto">
            <a:xfrm>
              <a:off x="3719" y="2483"/>
              <a:ext cx="1096" cy="169"/>
            </a:xfrm>
            <a:prstGeom prst="rect">
              <a:avLst/>
            </a:prstGeom>
            <a:noFill/>
            <a:ln w="9525">
              <a:noFill/>
              <a:miter lim="800000"/>
              <a:headEnd/>
              <a:tailEnd/>
            </a:ln>
          </p:spPr>
          <p:txBody>
            <a:bodyPr wrap="none" lIns="0" tIns="0" rIns="0" bIns="0"/>
            <a:lstStyle/>
            <a:p>
              <a:pPr algn="ctr">
                <a:lnSpc>
                  <a:spcPct val="80000"/>
                </a:lnSpc>
              </a:pPr>
              <a:r>
                <a:rPr lang="en-US" sz="1600" b="1" dirty="0"/>
                <a:t>Radiation</a:t>
              </a:r>
            </a:p>
            <a:p>
              <a:pPr algn="ctr">
                <a:lnSpc>
                  <a:spcPct val="80000"/>
                </a:lnSpc>
              </a:pPr>
              <a:endParaRPr lang="en-US" sz="1600" b="1" dirty="0"/>
            </a:p>
          </p:txBody>
        </p:sp>
      </p:grpSp>
      <p:sp>
        <p:nvSpPr>
          <p:cNvPr id="7176" name="Rectangle 28"/>
          <p:cNvSpPr>
            <a:spLocks noChangeArrowheads="1"/>
          </p:cNvSpPr>
          <p:nvPr/>
        </p:nvSpPr>
        <p:spPr bwMode="auto">
          <a:xfrm>
            <a:off x="871538" y="4897438"/>
            <a:ext cx="2551112" cy="707886"/>
          </a:xfrm>
          <a:prstGeom prst="rect">
            <a:avLst/>
          </a:prstGeom>
          <a:noFill/>
          <a:ln w="9525">
            <a:noFill/>
            <a:miter lim="800000"/>
            <a:headEnd/>
            <a:tailEnd/>
          </a:ln>
        </p:spPr>
        <p:txBody>
          <a:bodyPr>
            <a:spAutoFit/>
          </a:bodyPr>
          <a:lstStyle/>
          <a:p>
            <a:pPr algn="ctr" eaLnBrk="1" hangingPunct="1">
              <a:spcBef>
                <a:spcPct val="30000"/>
              </a:spcBef>
            </a:pPr>
            <a:r>
              <a:rPr lang="en-US" sz="2000" b="1" dirty="0">
                <a:solidFill>
                  <a:schemeClr val="tx2"/>
                </a:solidFill>
              </a:rPr>
              <a:t>Mechanisms of heat </a:t>
            </a:r>
            <a:r>
              <a:rPr lang="en-US" sz="2000" b="1" dirty="0" smtClean="0">
                <a:solidFill>
                  <a:schemeClr val="tx2"/>
                </a:solidFill>
              </a:rPr>
              <a:t>exchange</a:t>
            </a:r>
            <a:endParaRPr lang="en-US" sz="2000" b="1"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6675" y="69850"/>
            <a:ext cx="8963025" cy="1152525"/>
          </a:xfrm>
          <a:noFill/>
        </p:spPr>
        <p:txBody>
          <a:bodyPr>
            <a:spAutoFit/>
          </a:bodyPr>
          <a:lstStyle/>
          <a:p>
            <a:pPr marL="0" indent="0" algn="ctr" eaLnBrk="1" hangingPunct="1"/>
            <a:r>
              <a:rPr lang="en-US" sz="2600" dirty="0" smtClean="0"/>
              <a:t>25.3 Thermoregulation involves adaptations that balance heat gain and loss</a:t>
            </a:r>
            <a:br>
              <a:rPr lang="en-US" sz="2600" dirty="0" smtClean="0"/>
            </a:br>
            <a:endParaRPr lang="en-US" sz="3200" dirty="0" smtClean="0"/>
          </a:p>
        </p:txBody>
      </p:sp>
      <p:sp>
        <p:nvSpPr>
          <p:cNvPr id="8195" name="Rectangle 6"/>
          <p:cNvSpPr>
            <a:spLocks noGrp="1" noChangeArrowheads="1"/>
          </p:cNvSpPr>
          <p:nvPr>
            <p:ph type="body" idx="1"/>
          </p:nvPr>
        </p:nvSpPr>
        <p:spPr>
          <a:xfrm>
            <a:off x="203200" y="1416050"/>
            <a:ext cx="8737600" cy="5149850"/>
          </a:xfrm>
        </p:spPr>
        <p:txBody>
          <a:bodyPr/>
          <a:lstStyle/>
          <a:p>
            <a:pPr marL="261938" indent="-261938" eaLnBrk="1" hangingPunct="1">
              <a:lnSpc>
                <a:spcPct val="85000"/>
              </a:lnSpc>
              <a:spcBef>
                <a:spcPct val="20000"/>
              </a:spcBef>
            </a:pPr>
            <a:r>
              <a:rPr lang="en-US" sz="2400" dirty="0" smtClean="0"/>
              <a:t>Five general categories of adaptations promote thermoregulation</a:t>
            </a:r>
          </a:p>
          <a:p>
            <a:pPr marL="261938" indent="-261938" rtl="1" eaLnBrk="1" hangingPunct="1">
              <a:lnSpc>
                <a:spcPct val="85000"/>
              </a:lnSpc>
              <a:spcBef>
                <a:spcPct val="20000"/>
              </a:spcBef>
            </a:pPr>
            <a:r>
              <a:rPr lang="en-US" sz="2400" b="1" dirty="0" smtClean="0"/>
              <a:t>1-Increased metabolic heat production</a:t>
            </a:r>
          </a:p>
          <a:p>
            <a:pPr marL="261938" indent="-261938" algn="r" rtl="1" eaLnBrk="1" hangingPunct="1">
              <a:lnSpc>
                <a:spcPct val="85000"/>
              </a:lnSpc>
              <a:spcBef>
                <a:spcPct val="20000"/>
              </a:spcBef>
              <a:buFont typeface="Wingdings" pitchFamily="2" charset="2"/>
              <a:buNone/>
            </a:pPr>
            <a:r>
              <a:rPr lang="ar-SA" sz="2400" b="1" dirty="0" smtClean="0">
                <a:solidFill>
                  <a:srgbClr val="FF0000"/>
                </a:solidFill>
              </a:rPr>
              <a:t>   </a:t>
            </a:r>
            <a:endParaRPr lang="en-US" dirty="0" smtClean="0"/>
          </a:p>
          <a:p>
            <a:pPr marL="711200" lvl="1" indent="-269875" eaLnBrk="1" hangingPunct="1">
              <a:lnSpc>
                <a:spcPct val="85000"/>
              </a:lnSpc>
              <a:spcBef>
                <a:spcPct val="20000"/>
              </a:spcBef>
              <a:buFontTx/>
              <a:buChar char="–"/>
            </a:pPr>
            <a:r>
              <a:rPr lang="en-US" sz="2000" dirty="0" smtClean="0"/>
              <a:t>Hormonal changes boost metabolic rate in birds and mammals</a:t>
            </a:r>
          </a:p>
          <a:p>
            <a:pPr marL="711200" lvl="1" indent="-269875" algn="r" rtl="1" eaLnBrk="1" hangingPunct="1">
              <a:lnSpc>
                <a:spcPct val="85000"/>
              </a:lnSpc>
              <a:spcBef>
                <a:spcPct val="20000"/>
              </a:spcBef>
              <a:buFontTx/>
              <a:buNone/>
            </a:pPr>
            <a:endParaRPr lang="en-US" sz="2000" dirty="0" smtClean="0"/>
          </a:p>
          <a:p>
            <a:pPr marL="711200" lvl="1" indent="-269875" eaLnBrk="1" hangingPunct="1">
              <a:lnSpc>
                <a:spcPct val="85000"/>
              </a:lnSpc>
              <a:spcBef>
                <a:spcPct val="20000"/>
              </a:spcBef>
              <a:buFontTx/>
              <a:buChar char="–"/>
            </a:pPr>
            <a:r>
              <a:rPr lang="en-US" sz="2000" dirty="0" smtClean="0"/>
              <a:t>Shivering                                                                     </a:t>
            </a:r>
            <a:r>
              <a:rPr lang="ar-SA" sz="2000" dirty="0" smtClean="0"/>
              <a:t>  </a:t>
            </a:r>
            <a:endParaRPr lang="en-US" sz="2000" dirty="0" smtClean="0"/>
          </a:p>
          <a:p>
            <a:pPr marL="711200" lvl="1" indent="-269875" algn="r" rtl="1" eaLnBrk="1" hangingPunct="1">
              <a:lnSpc>
                <a:spcPct val="85000"/>
              </a:lnSpc>
              <a:spcBef>
                <a:spcPct val="20000"/>
              </a:spcBef>
              <a:buFontTx/>
              <a:buNone/>
            </a:pPr>
            <a:r>
              <a:rPr lang="ar-SA" sz="2000" dirty="0" smtClean="0"/>
              <a:t> </a:t>
            </a:r>
            <a:r>
              <a:rPr lang="en-US" sz="2000" dirty="0" smtClean="0"/>
              <a:t> </a:t>
            </a:r>
          </a:p>
          <a:p>
            <a:pPr marL="711200" lvl="1" indent="-269875" eaLnBrk="1" hangingPunct="1">
              <a:lnSpc>
                <a:spcPct val="85000"/>
              </a:lnSpc>
              <a:spcBef>
                <a:spcPct val="20000"/>
              </a:spcBef>
              <a:buFontTx/>
              <a:buChar char="–"/>
            </a:pPr>
            <a:r>
              <a:rPr lang="en-US" sz="2000" dirty="0" smtClean="0"/>
              <a:t>Increased physical activity                             </a:t>
            </a:r>
          </a:p>
          <a:p>
            <a:pPr marL="711200" lvl="1" indent="-269875" algn="r" rtl="1" eaLnBrk="1" hangingPunct="1">
              <a:lnSpc>
                <a:spcPct val="85000"/>
              </a:lnSpc>
              <a:spcBef>
                <a:spcPct val="20000"/>
              </a:spcBef>
              <a:buFontTx/>
              <a:buChar char="–"/>
            </a:pPr>
            <a:endParaRPr lang="en-US" sz="2000" dirty="0" smtClean="0"/>
          </a:p>
          <a:p>
            <a:pPr marL="711200" lvl="1" indent="-269875" eaLnBrk="1" hangingPunct="1">
              <a:lnSpc>
                <a:spcPct val="85000"/>
              </a:lnSpc>
              <a:spcBef>
                <a:spcPct val="20000"/>
              </a:spcBef>
              <a:buFontTx/>
              <a:buChar char="–"/>
            </a:pPr>
            <a:r>
              <a:rPr lang="en-US" sz="2000" dirty="0" smtClean="0"/>
              <a:t>Honeybees cluster and shiver                     </a:t>
            </a:r>
          </a:p>
          <a:p>
            <a:pPr marL="711200" lvl="1" indent="-269875" algn="r" rtl="1" eaLnBrk="1" hangingPunct="1">
              <a:lnSpc>
                <a:spcPct val="85000"/>
              </a:lnSpc>
              <a:spcBef>
                <a:spcPct val="20000"/>
              </a:spcBef>
              <a:buFontTx/>
              <a:buChar char="–"/>
            </a:pPr>
            <a:endParaRPr lang="en-US" sz="2000" dirty="0" smtClean="0"/>
          </a:p>
        </p:txBody>
      </p:sp>
      <p:sp>
        <p:nvSpPr>
          <p:cNvPr id="8196" name="Line 9"/>
          <p:cNvSpPr>
            <a:spLocks noChangeShapeType="1"/>
          </p:cNvSpPr>
          <p:nvPr/>
        </p:nvSpPr>
        <p:spPr bwMode="auto">
          <a:xfrm>
            <a:off x="239713" y="1327150"/>
            <a:ext cx="8775700" cy="0"/>
          </a:xfrm>
          <a:prstGeom prst="line">
            <a:avLst/>
          </a:prstGeom>
          <a:noFill/>
          <a:ln w="76200">
            <a:solidFill>
              <a:srgbClr val="A8B99B"/>
            </a:solidFill>
            <a:round/>
            <a:headEnd/>
            <a:tailEnd/>
          </a:ln>
        </p:spPr>
        <p:txBody>
          <a:bodyPr wrap="none" anchor="ctr"/>
          <a:lstStyle/>
          <a:p>
            <a:endParaRPr lang="ar-SA"/>
          </a:p>
        </p:txBody>
      </p:sp>
      <p:sp>
        <p:nvSpPr>
          <p:cNvPr id="8197" name="Line 10"/>
          <p:cNvSpPr>
            <a:spLocks noChangeShapeType="1"/>
          </p:cNvSpPr>
          <p:nvPr/>
        </p:nvSpPr>
        <p:spPr bwMode="auto">
          <a:xfrm>
            <a:off x="182563" y="6621463"/>
            <a:ext cx="8775700" cy="0"/>
          </a:xfrm>
          <a:prstGeom prst="line">
            <a:avLst/>
          </a:prstGeom>
          <a:noFill/>
          <a:ln w="19050">
            <a:solidFill>
              <a:schemeClr val="tx1"/>
            </a:solidFill>
            <a:round/>
            <a:headEnd/>
            <a:tailEnd/>
          </a:ln>
        </p:spPr>
        <p:txBody>
          <a:bodyPr wrap="none" anchor="ctr"/>
          <a:lstStyle/>
          <a:p>
            <a:endParaRPr lang="ar-SA"/>
          </a:p>
        </p:txBody>
      </p:sp>
      <p:sp>
        <p:nvSpPr>
          <p:cNvPr id="8198" name="Text Box 11"/>
          <p:cNvSpPr txBox="1">
            <a:spLocks noChangeArrowheads="1"/>
          </p:cNvSpPr>
          <p:nvPr/>
        </p:nvSpPr>
        <p:spPr bwMode="auto">
          <a:xfrm>
            <a:off x="182563" y="668337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body" idx="1"/>
          </p:nvPr>
        </p:nvSpPr>
        <p:spPr>
          <a:xfrm>
            <a:off x="196850" y="1557338"/>
            <a:ext cx="8534400" cy="4867275"/>
          </a:xfrm>
        </p:spPr>
        <p:txBody>
          <a:bodyPr/>
          <a:lstStyle/>
          <a:p>
            <a:pPr marL="361950" indent="-361950" eaLnBrk="1" hangingPunct="1">
              <a:lnSpc>
                <a:spcPct val="85000"/>
              </a:lnSpc>
              <a:spcBef>
                <a:spcPct val="20000"/>
              </a:spcBef>
              <a:buFont typeface="Wingdings" pitchFamily="2" charset="2"/>
              <a:buNone/>
            </a:pPr>
            <a:r>
              <a:rPr lang="ar-SA" b="1" dirty="0" smtClean="0"/>
              <a:t>   </a:t>
            </a:r>
            <a:r>
              <a:rPr lang="en-US" sz="2400" b="1" dirty="0" smtClean="0"/>
              <a:t>2- Insulation</a:t>
            </a:r>
            <a:endParaRPr lang="en-US" sz="2400" dirty="0" smtClean="0"/>
          </a:p>
          <a:p>
            <a:pPr marL="1138238" lvl="1" indent="-349250" eaLnBrk="1" hangingPunct="1">
              <a:lnSpc>
                <a:spcPct val="85000"/>
              </a:lnSpc>
              <a:spcBef>
                <a:spcPct val="20000"/>
              </a:spcBef>
              <a:buFontTx/>
              <a:buChar char="–"/>
            </a:pPr>
            <a:r>
              <a:rPr lang="en-US" sz="2000" dirty="0" smtClean="0"/>
              <a:t>Hair</a:t>
            </a:r>
          </a:p>
          <a:p>
            <a:pPr marL="1138238" lvl="1" indent="-349250" eaLnBrk="1" hangingPunct="1">
              <a:lnSpc>
                <a:spcPct val="85000"/>
              </a:lnSpc>
              <a:spcBef>
                <a:spcPct val="20000"/>
              </a:spcBef>
              <a:buFontTx/>
              <a:buChar char="–"/>
            </a:pPr>
            <a:r>
              <a:rPr lang="en-US" sz="2000" dirty="0" smtClean="0"/>
              <a:t>Feathers </a:t>
            </a:r>
          </a:p>
          <a:p>
            <a:pPr marL="1138238" lvl="1" indent="-349250" eaLnBrk="1" hangingPunct="1">
              <a:lnSpc>
                <a:spcPct val="85000"/>
              </a:lnSpc>
              <a:spcBef>
                <a:spcPct val="20000"/>
              </a:spcBef>
              <a:buFontTx/>
              <a:buChar char="–"/>
            </a:pPr>
            <a:r>
              <a:rPr lang="en-US" sz="2000" dirty="0" smtClean="0"/>
              <a:t>Fat layers</a:t>
            </a:r>
          </a:p>
          <a:p>
            <a:pPr marL="1138238" lvl="1" indent="-349250" eaLnBrk="1" hangingPunct="1">
              <a:lnSpc>
                <a:spcPct val="85000"/>
              </a:lnSpc>
              <a:spcBef>
                <a:spcPct val="20000"/>
              </a:spcBef>
              <a:buFontTx/>
              <a:buNone/>
            </a:pPr>
            <a:endParaRPr lang="en-US" sz="2000" dirty="0" smtClean="0"/>
          </a:p>
          <a:p>
            <a:pPr marL="361950" indent="-361950" eaLnBrk="1" hangingPunct="1">
              <a:lnSpc>
                <a:spcPct val="85000"/>
              </a:lnSpc>
              <a:spcBef>
                <a:spcPct val="20000"/>
              </a:spcBef>
              <a:buFont typeface="Wingdings" pitchFamily="2" charset="2"/>
              <a:buNone/>
            </a:pPr>
            <a:r>
              <a:rPr lang="en-US" sz="2400" b="1" dirty="0" smtClean="0"/>
              <a:t>   3- Circulatory adaptations</a:t>
            </a:r>
            <a:endParaRPr lang="en-US" dirty="0" smtClean="0"/>
          </a:p>
          <a:p>
            <a:pPr marL="1138238" lvl="1" indent="-349250" eaLnBrk="1" hangingPunct="1">
              <a:lnSpc>
                <a:spcPct val="85000"/>
              </a:lnSpc>
              <a:spcBef>
                <a:spcPct val="20000"/>
              </a:spcBef>
              <a:buFontTx/>
              <a:buChar char="–"/>
            </a:pPr>
            <a:r>
              <a:rPr lang="en-US" sz="2000" dirty="0" smtClean="0"/>
              <a:t>Increased or decreased blood flow to skin</a:t>
            </a:r>
          </a:p>
          <a:p>
            <a:pPr marL="1138238" lvl="1" indent="-349250" eaLnBrk="1" hangingPunct="1">
              <a:lnSpc>
                <a:spcPct val="85000"/>
              </a:lnSpc>
              <a:spcBef>
                <a:spcPct val="20000"/>
              </a:spcBef>
              <a:buFontTx/>
              <a:buChar char="–"/>
            </a:pPr>
            <a:r>
              <a:rPr lang="en-US" sz="2000" dirty="0" smtClean="0"/>
              <a:t>Large ears in elephants</a:t>
            </a:r>
          </a:p>
          <a:p>
            <a:pPr marL="1138238" lvl="1" indent="-349250" eaLnBrk="1" hangingPunct="1">
              <a:lnSpc>
                <a:spcPct val="85000"/>
              </a:lnSpc>
              <a:spcBef>
                <a:spcPct val="20000"/>
              </a:spcBef>
              <a:buFontTx/>
              <a:buChar char="–"/>
            </a:pPr>
            <a:r>
              <a:rPr lang="en-US" sz="2000" dirty="0" smtClean="0"/>
              <a:t>Countercurrent heat exchange</a:t>
            </a:r>
          </a:p>
          <a:p>
            <a:pPr marL="1138238" lvl="1" indent="-349250" eaLnBrk="1" hangingPunct="1">
              <a:buNone/>
            </a:pPr>
            <a:endParaRPr lang="en-US" sz="2000" dirty="0" smtClean="0"/>
          </a:p>
        </p:txBody>
      </p:sp>
      <p:sp>
        <p:nvSpPr>
          <p:cNvPr id="9219" name="Line 9"/>
          <p:cNvSpPr>
            <a:spLocks noChangeShapeType="1"/>
          </p:cNvSpPr>
          <p:nvPr/>
        </p:nvSpPr>
        <p:spPr bwMode="auto">
          <a:xfrm>
            <a:off x="182563" y="1354138"/>
            <a:ext cx="8775700" cy="0"/>
          </a:xfrm>
          <a:prstGeom prst="line">
            <a:avLst/>
          </a:prstGeom>
          <a:noFill/>
          <a:ln w="76200">
            <a:solidFill>
              <a:srgbClr val="A8B99B"/>
            </a:solidFill>
            <a:round/>
            <a:headEnd/>
            <a:tailEnd/>
          </a:ln>
        </p:spPr>
        <p:txBody>
          <a:bodyPr wrap="none" anchor="ctr"/>
          <a:lstStyle/>
          <a:p>
            <a:endParaRPr lang="ar-SA"/>
          </a:p>
        </p:txBody>
      </p:sp>
      <p:sp>
        <p:nvSpPr>
          <p:cNvPr id="9220" name="Line 10"/>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9221" name="Text Box 11"/>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
        <p:nvSpPr>
          <p:cNvPr id="9222" name="Rectangle 13"/>
          <p:cNvSpPr>
            <a:spLocks noGrp="1" noChangeArrowheads="1"/>
          </p:cNvSpPr>
          <p:nvPr>
            <p:ph type="title"/>
          </p:nvPr>
        </p:nvSpPr>
        <p:spPr>
          <a:xfrm>
            <a:off x="303213" y="103188"/>
            <a:ext cx="8548687" cy="1107996"/>
          </a:xfrm>
          <a:noFill/>
        </p:spPr>
        <p:txBody>
          <a:bodyPr>
            <a:spAutoFit/>
          </a:bodyPr>
          <a:lstStyle/>
          <a:p>
            <a:pPr marL="0" indent="0" algn="ctr" eaLnBrk="1" hangingPunct="1"/>
            <a:r>
              <a:rPr lang="en-US" sz="2400" dirty="0" smtClean="0"/>
              <a:t>25.3 Thermoregulation involves adaptations that balance heat gain and loss</a:t>
            </a:r>
            <a:br>
              <a:rPr lang="en-US" sz="2400" dirty="0" smtClean="0"/>
            </a:br>
            <a:endParaRPr lang="en-US" sz="3200" dirty="0" smtClean="0"/>
          </a:p>
        </p:txBody>
      </p:sp>
      <p:pic>
        <p:nvPicPr>
          <p:cNvPr id="9223" name="Picture 14" descr="25_03aElephantEars-L"/>
          <p:cNvPicPr>
            <a:picLocks noChangeAspect="1" noChangeArrowheads="1"/>
          </p:cNvPicPr>
          <p:nvPr/>
        </p:nvPicPr>
        <p:blipFill>
          <a:blip r:embed="rId3" cstate="print"/>
          <a:srcRect/>
          <a:stretch>
            <a:fillRect/>
          </a:stretch>
        </p:blipFill>
        <p:spPr bwMode="auto">
          <a:xfrm>
            <a:off x="5295900" y="1531938"/>
            <a:ext cx="3095625" cy="188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4150" y="1712913"/>
            <a:ext cx="8534400" cy="4757737"/>
          </a:xfrm>
        </p:spPr>
        <p:txBody>
          <a:bodyPr/>
          <a:lstStyle/>
          <a:p>
            <a:pPr marL="361950" indent="-361950" eaLnBrk="1" hangingPunct="1">
              <a:lnSpc>
                <a:spcPct val="85000"/>
              </a:lnSpc>
              <a:spcBef>
                <a:spcPct val="20000"/>
              </a:spcBef>
              <a:buFont typeface="Wingdings" pitchFamily="2" charset="2"/>
              <a:buNone/>
            </a:pPr>
            <a:r>
              <a:rPr lang="en-US" sz="2400" b="1" dirty="0" smtClean="0"/>
              <a:t>   4- Evaporative cooling</a:t>
            </a:r>
          </a:p>
          <a:p>
            <a:pPr marL="1138238" lvl="1" indent="-349250" eaLnBrk="1" hangingPunct="1">
              <a:lnSpc>
                <a:spcPct val="85000"/>
              </a:lnSpc>
              <a:spcBef>
                <a:spcPct val="20000"/>
              </a:spcBef>
              <a:buFontTx/>
              <a:buChar char="–"/>
            </a:pPr>
            <a:r>
              <a:rPr lang="en-US" sz="2000" dirty="0" smtClean="0"/>
              <a:t>Sweating      </a:t>
            </a:r>
          </a:p>
          <a:p>
            <a:pPr marL="1138238" lvl="1" indent="-349250" eaLnBrk="1" hangingPunct="1">
              <a:lnSpc>
                <a:spcPct val="85000"/>
              </a:lnSpc>
              <a:spcBef>
                <a:spcPct val="20000"/>
              </a:spcBef>
              <a:buFontTx/>
              <a:buChar char="–"/>
            </a:pPr>
            <a:r>
              <a:rPr lang="en-US" sz="2000" dirty="0" smtClean="0"/>
              <a:t>Panting     </a:t>
            </a:r>
          </a:p>
          <a:p>
            <a:pPr marL="1138238" lvl="1" indent="-349250" eaLnBrk="1" hangingPunct="1">
              <a:lnSpc>
                <a:spcPct val="85000"/>
              </a:lnSpc>
              <a:spcBef>
                <a:spcPct val="20000"/>
              </a:spcBef>
              <a:buFontTx/>
              <a:buNone/>
            </a:pPr>
            <a:r>
              <a:rPr lang="en-US" sz="2000" dirty="0" smtClean="0"/>
              <a:t>   </a:t>
            </a:r>
          </a:p>
          <a:p>
            <a:pPr marL="361950" indent="-361950" eaLnBrk="1" hangingPunct="1">
              <a:lnSpc>
                <a:spcPct val="85000"/>
              </a:lnSpc>
              <a:spcBef>
                <a:spcPct val="20000"/>
              </a:spcBef>
              <a:buFont typeface="Wingdings" pitchFamily="2" charset="2"/>
              <a:buNone/>
            </a:pPr>
            <a:r>
              <a:rPr lang="en-US" b="1" dirty="0" smtClean="0"/>
              <a:t>   </a:t>
            </a:r>
            <a:r>
              <a:rPr lang="en-US" sz="2400" b="1" dirty="0" smtClean="0"/>
              <a:t>5- Behavioral responses</a:t>
            </a:r>
            <a:endParaRPr lang="en-US" dirty="0" smtClean="0"/>
          </a:p>
          <a:p>
            <a:pPr marL="1138238" lvl="1" indent="-349250" eaLnBrk="1" hangingPunct="1">
              <a:lnSpc>
                <a:spcPct val="85000"/>
              </a:lnSpc>
              <a:spcBef>
                <a:spcPct val="20000"/>
              </a:spcBef>
              <a:buFontTx/>
              <a:buChar char="–"/>
            </a:pPr>
            <a:r>
              <a:rPr lang="en-US" sz="2000" dirty="0" smtClean="0"/>
              <a:t>Used by </a:t>
            </a:r>
            <a:r>
              <a:rPr lang="en-US" sz="2000" dirty="0" err="1" smtClean="0"/>
              <a:t>endotherms</a:t>
            </a:r>
            <a:r>
              <a:rPr lang="en-US" sz="2000" dirty="0" smtClean="0"/>
              <a:t> and </a:t>
            </a:r>
            <a:r>
              <a:rPr lang="en-US" sz="2000" dirty="0" err="1" smtClean="0"/>
              <a:t>ectotherms</a:t>
            </a:r>
            <a:r>
              <a:rPr lang="en-US" sz="2000" dirty="0" smtClean="0"/>
              <a:t> </a:t>
            </a:r>
          </a:p>
          <a:p>
            <a:pPr marL="1138238" lvl="1" indent="-349250" eaLnBrk="1" hangingPunct="1">
              <a:lnSpc>
                <a:spcPct val="85000"/>
              </a:lnSpc>
              <a:spcBef>
                <a:spcPct val="20000"/>
              </a:spcBef>
              <a:buFontTx/>
              <a:buChar char="–"/>
            </a:pPr>
            <a:r>
              <a:rPr lang="en-US" sz="2000" dirty="0" smtClean="0"/>
              <a:t>Examples</a:t>
            </a:r>
          </a:p>
          <a:p>
            <a:pPr marL="1828800" lvl="2" indent="-571500" eaLnBrk="1" hangingPunct="1">
              <a:lnSpc>
                <a:spcPct val="85000"/>
              </a:lnSpc>
              <a:spcBef>
                <a:spcPct val="20000"/>
              </a:spcBef>
              <a:buFontTx/>
              <a:buChar char="–"/>
            </a:pPr>
            <a:r>
              <a:rPr lang="en-US" dirty="0" smtClean="0"/>
              <a:t>Moving to the sun or shade</a:t>
            </a:r>
          </a:p>
          <a:p>
            <a:pPr marL="1828800" lvl="2" indent="-571500" eaLnBrk="1" hangingPunct="1">
              <a:lnSpc>
                <a:spcPct val="85000"/>
              </a:lnSpc>
              <a:spcBef>
                <a:spcPct val="20000"/>
              </a:spcBef>
              <a:buFontTx/>
              <a:buChar char="–"/>
            </a:pPr>
            <a:r>
              <a:rPr lang="en-US" dirty="0" smtClean="0"/>
              <a:t>Migrating</a:t>
            </a:r>
          </a:p>
          <a:p>
            <a:pPr marL="1828800" lvl="2" indent="-571500" eaLnBrk="1" hangingPunct="1">
              <a:lnSpc>
                <a:spcPct val="85000"/>
              </a:lnSpc>
              <a:spcBef>
                <a:spcPct val="20000"/>
              </a:spcBef>
              <a:buFontTx/>
              <a:buChar char="–"/>
            </a:pPr>
            <a:r>
              <a:rPr lang="en-US" dirty="0" smtClean="0"/>
              <a:t>Bathing</a:t>
            </a:r>
          </a:p>
          <a:p>
            <a:pPr marL="1828800" lvl="2" indent="-571500" eaLnBrk="1" hangingPunct="1">
              <a:lnSpc>
                <a:spcPct val="85000"/>
              </a:lnSpc>
              <a:spcBef>
                <a:spcPct val="20000"/>
              </a:spcBef>
              <a:buFontTx/>
              <a:buChar char="–"/>
            </a:pPr>
            <a:endParaRPr lang="en-US" dirty="0" smtClean="0"/>
          </a:p>
          <a:p>
            <a:pPr marL="1138238" lvl="1" indent="-349250" eaLnBrk="1" hangingPunct="1">
              <a:lnSpc>
                <a:spcPct val="85000"/>
              </a:lnSpc>
              <a:spcBef>
                <a:spcPct val="20000"/>
              </a:spcBef>
              <a:buFontTx/>
              <a:buNone/>
            </a:pPr>
            <a:r>
              <a:rPr lang="en-US" sz="2000" dirty="0" smtClean="0"/>
              <a:t> </a:t>
            </a:r>
          </a:p>
        </p:txBody>
      </p:sp>
      <p:sp>
        <p:nvSpPr>
          <p:cNvPr id="10243" name="Line 5"/>
          <p:cNvSpPr>
            <a:spLocks noChangeShapeType="1"/>
          </p:cNvSpPr>
          <p:nvPr/>
        </p:nvSpPr>
        <p:spPr bwMode="auto">
          <a:xfrm>
            <a:off x="128588" y="1479550"/>
            <a:ext cx="8775700" cy="0"/>
          </a:xfrm>
          <a:prstGeom prst="line">
            <a:avLst/>
          </a:prstGeom>
          <a:noFill/>
          <a:ln w="76200">
            <a:solidFill>
              <a:srgbClr val="A8B99B"/>
            </a:solidFill>
            <a:round/>
            <a:headEnd/>
            <a:tailEnd/>
          </a:ln>
        </p:spPr>
        <p:txBody>
          <a:bodyPr wrap="none" anchor="ctr"/>
          <a:lstStyle/>
          <a:p>
            <a:endParaRPr lang="ar-SA"/>
          </a:p>
        </p:txBody>
      </p:sp>
      <p:sp>
        <p:nvSpPr>
          <p:cNvPr id="1024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0245" name="Text Box 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
        <p:nvSpPr>
          <p:cNvPr id="10246" name="Rectangle 9"/>
          <p:cNvSpPr>
            <a:spLocks noGrp="1" noChangeArrowheads="1"/>
          </p:cNvSpPr>
          <p:nvPr>
            <p:ph type="title"/>
          </p:nvPr>
        </p:nvSpPr>
        <p:spPr>
          <a:xfrm>
            <a:off x="238125" y="247650"/>
            <a:ext cx="8534400" cy="1107996"/>
          </a:xfrm>
          <a:noFill/>
        </p:spPr>
        <p:txBody>
          <a:bodyPr>
            <a:spAutoFit/>
          </a:bodyPr>
          <a:lstStyle/>
          <a:p>
            <a:pPr marL="0" indent="0" algn="ctr" eaLnBrk="1" hangingPunct="1"/>
            <a:r>
              <a:rPr lang="en-US" sz="2400" dirty="0" smtClean="0"/>
              <a:t>25.3 Thermoregulation involves adaptations that balance heat gain and loss</a:t>
            </a:r>
            <a:br>
              <a:rPr lang="en-US" sz="2400" dirty="0" smtClean="0"/>
            </a:br>
            <a:endParaRPr lang="en-US"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a:xfrm>
            <a:off x="287338" y="1279525"/>
            <a:ext cx="8534400" cy="2471446"/>
          </a:xfrm>
          <a:noFill/>
        </p:spPr>
        <p:txBody>
          <a:bodyPr>
            <a:spAutoFit/>
          </a:bodyPr>
          <a:lstStyle/>
          <a:p>
            <a:pPr algn="ctr" eaLnBrk="1" hangingPunct="1">
              <a:buFont typeface="Wingdings" pitchFamily="2" charset="2"/>
              <a:buNone/>
            </a:pPr>
            <a:endParaRPr lang="en-US" sz="4400" b="1" dirty="0" smtClean="0"/>
          </a:p>
          <a:p>
            <a:pPr algn="ctr" eaLnBrk="1" hangingPunct="1">
              <a:buFont typeface="Wingdings" pitchFamily="2" charset="2"/>
              <a:buNone/>
            </a:pPr>
            <a:r>
              <a:rPr lang="en-US" sz="4400" b="1" dirty="0" smtClean="0"/>
              <a:t>OSMOREGULATION </a:t>
            </a:r>
            <a:br>
              <a:rPr lang="en-US" sz="4400" b="1" dirty="0" smtClean="0"/>
            </a:br>
            <a:r>
              <a:rPr lang="en-US" sz="4400" b="1" dirty="0" smtClean="0"/>
              <a:t>AND EXCRETION</a:t>
            </a:r>
          </a:p>
        </p:txBody>
      </p:sp>
      <p:sp>
        <p:nvSpPr>
          <p:cNvPr id="11267" name="Line 5"/>
          <p:cNvSpPr>
            <a:spLocks noChangeShapeType="1"/>
          </p:cNvSpPr>
          <p:nvPr/>
        </p:nvSpPr>
        <p:spPr bwMode="auto">
          <a:xfrm>
            <a:off x="182563" y="1095375"/>
            <a:ext cx="8775700" cy="0"/>
          </a:xfrm>
          <a:prstGeom prst="line">
            <a:avLst/>
          </a:prstGeom>
          <a:noFill/>
          <a:ln w="76200">
            <a:solidFill>
              <a:srgbClr val="A8B99B"/>
            </a:solidFill>
            <a:round/>
            <a:headEnd/>
            <a:tailEnd/>
          </a:ln>
        </p:spPr>
        <p:txBody>
          <a:bodyPr wrap="none" anchor="ctr"/>
          <a:lstStyle/>
          <a:p>
            <a:endParaRPr lang="ar-SA"/>
          </a:p>
        </p:txBody>
      </p:sp>
      <p:sp>
        <p:nvSpPr>
          <p:cNvPr id="11268"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ar-SA"/>
          </a:p>
        </p:txBody>
      </p:sp>
      <p:sp>
        <p:nvSpPr>
          <p:cNvPr id="11269" name="Text Box 7"/>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algn="l">
              <a:spcBef>
                <a:spcPct val="50000"/>
              </a:spcBef>
            </a:pPr>
            <a:r>
              <a:rPr lang="en-US" sz="900"/>
              <a:t>Copyright © 2009 Pearson Education, Inc.</a:t>
            </a: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GAMESHOW" val="False"/>
  <p:tag name="PPTVERSION" val="XP"/>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1_CC4eActiveLectureQuestions">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2406</TotalTime>
  <Words>5051</Words>
  <Application>Microsoft Office PowerPoint</Application>
  <PresentationFormat>On-screen Show (4:3)</PresentationFormat>
  <Paragraphs>595</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1_CC4eActiveLectureQuestions</vt:lpstr>
      <vt:lpstr>Chapter 25 </vt:lpstr>
      <vt:lpstr>Introduction: Chilling Out </vt:lpstr>
      <vt:lpstr>Slide 3</vt:lpstr>
      <vt:lpstr>25.1 An animal’s regulation of body temperature helps maintain homeostasis </vt:lpstr>
      <vt:lpstr>25.2 Heat is gained or lost in four ways </vt:lpstr>
      <vt:lpstr>25.3 Thermoregulation involves adaptations that balance heat gain and loss </vt:lpstr>
      <vt:lpstr>25.3 Thermoregulation involves adaptations that balance heat gain and loss </vt:lpstr>
      <vt:lpstr>25.3 Thermoregulation involves adaptations that balance heat gain and loss </vt:lpstr>
      <vt:lpstr>Slide 9</vt:lpstr>
      <vt:lpstr>25.4 Animals balance the gain and loss of water and solutes through osmoregulation </vt:lpstr>
      <vt:lpstr>Slide 11</vt:lpstr>
      <vt:lpstr>25.4 Animals balance the gain and loss of water and solutes through osmoregulation </vt:lpstr>
      <vt:lpstr>Slide 13</vt:lpstr>
      <vt:lpstr>25.5 EVOLUTION CONNECTION: A variety of ways to dispose of nitrogenous wastes have evolved in animals </vt:lpstr>
      <vt:lpstr>Slide 15</vt:lpstr>
      <vt:lpstr>25.6 The urinary system plays several major roles in homeostasis </vt:lpstr>
      <vt:lpstr>Slide 17</vt:lpstr>
      <vt:lpstr>Slide 18</vt:lpstr>
      <vt:lpstr>Slide 19</vt:lpstr>
      <vt:lpstr>Slide 20</vt:lpstr>
      <vt:lpstr>25.7 Overview: The key processes of the urinary system are filtration, reabsorption, secretion, and excretion </vt:lpstr>
      <vt:lpstr>Slide 22</vt:lpstr>
      <vt:lpstr>25.8 Blood filtrate is refined to urine through reabsorption and secretion </vt:lpstr>
      <vt:lpstr>25.9 CONNECTION: Kidney dialysis can be a lifesaver </vt:lpstr>
      <vt:lpstr>Slide 25</vt:lpstr>
      <vt:lpstr>You should now be able to </vt:lpstr>
      <vt:lpstr>Slide 27</vt:lpstr>
      <vt:lpstr>Slide 28</vt:lpstr>
      <vt:lpstr>Slide 29</vt:lpstr>
      <vt:lpstr>Slide 30</vt:lpstr>
      <vt:lpstr>Slide 31</vt:lpstr>
      <vt:lpstr>Slide 32</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Delgado</dc:creator>
  <cp:lastModifiedBy>00201094</cp:lastModifiedBy>
  <cp:revision>729</cp:revision>
  <cp:lastPrinted>2005-03-31T15:55:04Z</cp:lastPrinted>
  <dcterms:created xsi:type="dcterms:W3CDTF">2004-07-21T00:54:38Z</dcterms:created>
  <dcterms:modified xsi:type="dcterms:W3CDTF">2016-01-20T09:00:51Z</dcterms:modified>
</cp:coreProperties>
</file>